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Override1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4"/>
    <p:sldMasterId id="2147483896" r:id="rId5"/>
    <p:sldMasterId id="2147483930" r:id="rId6"/>
  </p:sldMasterIdLst>
  <p:notesMasterIdLst>
    <p:notesMasterId r:id="rId32"/>
  </p:notesMasterIdLst>
  <p:handoutMasterIdLst>
    <p:handoutMasterId r:id="rId33"/>
  </p:handoutMasterIdLst>
  <p:sldIdLst>
    <p:sldId id="320" r:id="rId7"/>
    <p:sldId id="576" r:id="rId8"/>
    <p:sldId id="493" r:id="rId9"/>
    <p:sldId id="627" r:id="rId10"/>
    <p:sldId id="583" r:id="rId11"/>
    <p:sldId id="622" r:id="rId12"/>
    <p:sldId id="606" r:id="rId13"/>
    <p:sldId id="623" r:id="rId14"/>
    <p:sldId id="631" r:id="rId15"/>
    <p:sldId id="608" r:id="rId16"/>
    <p:sldId id="641" r:id="rId17"/>
    <p:sldId id="609" r:id="rId18"/>
    <p:sldId id="610" r:id="rId19"/>
    <p:sldId id="615" r:id="rId20"/>
    <p:sldId id="634" r:id="rId21"/>
    <p:sldId id="642" r:id="rId22"/>
    <p:sldId id="613" r:id="rId23"/>
    <p:sldId id="616" r:id="rId24"/>
    <p:sldId id="630" r:id="rId25"/>
    <p:sldId id="618" r:id="rId26"/>
    <p:sldId id="624" r:id="rId27"/>
    <p:sldId id="619" r:id="rId28"/>
    <p:sldId id="625" r:id="rId29"/>
    <p:sldId id="620" r:id="rId30"/>
    <p:sldId id="330" r:id="rId31"/>
  </p:sldIdLst>
  <p:sldSz cx="10059988" cy="7773988"/>
  <p:notesSz cx="6896100" cy="10033000"/>
  <p:defaultTextStyle>
    <a:defPPr>
      <a:defRPr lang="en-US"/>
    </a:defPPr>
    <a:lvl1pPr algn="r" rtl="1" eaLnBrk="0" fontAlgn="base" hangingPunct="0">
      <a:lnSpc>
        <a:spcPts val="2800"/>
      </a:lnSpc>
      <a:spcBef>
        <a:spcPct val="0"/>
      </a:spcBef>
      <a:spcAft>
        <a:spcPct val="0"/>
      </a:spcAft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1pPr>
    <a:lvl2pPr marL="457200" algn="r" rtl="1" eaLnBrk="0" fontAlgn="base" hangingPunct="0">
      <a:lnSpc>
        <a:spcPts val="2800"/>
      </a:lnSpc>
      <a:spcBef>
        <a:spcPct val="0"/>
      </a:spcBef>
      <a:spcAft>
        <a:spcPct val="0"/>
      </a:spcAft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2pPr>
    <a:lvl3pPr marL="914400" algn="r" rtl="1" eaLnBrk="0" fontAlgn="base" hangingPunct="0">
      <a:lnSpc>
        <a:spcPts val="2800"/>
      </a:lnSpc>
      <a:spcBef>
        <a:spcPct val="0"/>
      </a:spcBef>
      <a:spcAft>
        <a:spcPct val="0"/>
      </a:spcAft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eaLnBrk="0" fontAlgn="base" hangingPunct="0">
      <a:lnSpc>
        <a:spcPts val="2800"/>
      </a:lnSpc>
      <a:spcBef>
        <a:spcPct val="0"/>
      </a:spcBef>
      <a:spcAft>
        <a:spcPct val="0"/>
      </a:spcAft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eaLnBrk="0" fontAlgn="base" hangingPunct="0">
      <a:lnSpc>
        <a:spcPts val="2800"/>
      </a:lnSpc>
      <a:spcBef>
        <a:spcPct val="0"/>
      </a:spcBef>
      <a:spcAft>
        <a:spcPct val="0"/>
      </a:spcAft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sz="2800" kern="1200">
        <a:solidFill>
          <a:schemeClr val="tx2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76"/>
    <a:srgbClr val="92D400"/>
    <a:srgbClr val="72C7E7"/>
    <a:srgbClr val="28AADA"/>
    <a:srgbClr val="7BCE6C"/>
    <a:srgbClr val="A4D400"/>
    <a:srgbClr val="28AAB6"/>
    <a:srgbClr val="00A1DE"/>
    <a:srgbClr val="C9DD03"/>
    <a:srgbClr val="91D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סגנון ערכת נושא 1 - הדגשה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סגנון בהיר 3 - הדגשה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94542" autoAdjust="0"/>
  </p:normalViewPr>
  <p:slideViewPr>
    <p:cSldViewPr snapToGrid="0">
      <p:cViewPr varScale="1">
        <p:scale>
          <a:sx n="97" d="100"/>
          <a:sy n="97" d="100"/>
        </p:scale>
        <p:origin x="1632" y="96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0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926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t" anchorCtr="0" compatLnSpc="1">
            <a:prstTxWarp prst="textNoShape">
              <a:avLst/>
            </a:prstTxWarp>
          </a:bodyPr>
          <a:lstStyle>
            <a:lvl1pPr algn="l" defTabSz="635000" rtl="0" eaLnBrk="1" hangingPunct="1">
              <a:lnSpc>
                <a:spcPct val="100000"/>
              </a:lnSpc>
              <a:defRPr sz="8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906838" y="0"/>
            <a:ext cx="29876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t" anchorCtr="0" compatLnSpc="1">
            <a:prstTxWarp prst="textNoShape">
              <a:avLst/>
            </a:prstTxWarp>
          </a:bodyPr>
          <a:lstStyle>
            <a:lvl1pPr defTabSz="635000" rtl="0" eaLnBrk="1" hangingPunct="1">
              <a:lnSpc>
                <a:spcPct val="100000"/>
              </a:lnSpc>
              <a:defRPr sz="8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301A54E-D570-4A01-9504-D4927BF93091}" type="datetimeFigureOut">
              <a:rPr lang="en-US"/>
              <a:pPr>
                <a:defRPr/>
              </a:pPr>
              <a:t>2/18/2021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529763"/>
            <a:ext cx="298926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b" anchorCtr="0" compatLnSpc="1">
            <a:prstTxWarp prst="textNoShape">
              <a:avLst/>
            </a:prstTxWarp>
          </a:bodyPr>
          <a:lstStyle>
            <a:lvl1pPr algn="l" defTabSz="635000" rtl="0" eaLnBrk="1" hangingPunct="1">
              <a:lnSpc>
                <a:spcPct val="100000"/>
              </a:lnSpc>
              <a:defRPr sz="8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906838" y="9529763"/>
            <a:ext cx="29876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b" anchorCtr="0" compatLnSpc="1">
            <a:prstTxWarp prst="textNoShape">
              <a:avLst/>
            </a:prstTxWarp>
          </a:bodyPr>
          <a:lstStyle>
            <a:lvl1pPr defTabSz="635000" rtl="0" eaLnBrk="1" hangingPunct="1">
              <a:lnSpc>
                <a:spcPct val="100000"/>
              </a:lnSpc>
              <a:defRPr sz="8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2D54C7D-513A-4309-8F33-634F348285E4}" type="slidenum">
              <a:rPr lang="he-IL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36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926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>
            <a:lvl1pPr algn="l" defTabSz="635000" rtl="0" eaLnBrk="1" hangingPunct="1">
              <a:lnSpc>
                <a:spcPct val="100000"/>
              </a:lnSpc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06838" y="0"/>
            <a:ext cx="29876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>
            <a:lvl1pPr defTabSz="635000" rtl="0" eaLnBrk="1" hangingPunct="1">
              <a:lnSpc>
                <a:spcPct val="100000"/>
              </a:lnSpc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6B9C4B49-1D2C-435C-8F7B-EC00EA59D713}" type="datetimeFigureOut">
              <a:rPr lang="en-US"/>
              <a:pPr>
                <a:defRPr/>
              </a:pPr>
              <a:t>2/18/2021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52475"/>
            <a:ext cx="4868862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391" tIns="69696" rIns="139391" bIns="69696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8975" y="4765675"/>
            <a:ext cx="55181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529763"/>
            <a:ext cx="298926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b" anchorCtr="0" compatLnSpc="1">
            <a:prstTxWarp prst="textNoShape">
              <a:avLst/>
            </a:prstTxWarp>
          </a:bodyPr>
          <a:lstStyle>
            <a:lvl1pPr algn="l" defTabSz="635000" rtl="0" eaLnBrk="1" hangingPunct="1">
              <a:lnSpc>
                <a:spcPct val="100000"/>
              </a:lnSpc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06838" y="9529763"/>
            <a:ext cx="29876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b" anchorCtr="0" compatLnSpc="1">
            <a:prstTxWarp prst="textNoShape">
              <a:avLst/>
            </a:prstTxWarp>
          </a:bodyPr>
          <a:lstStyle>
            <a:lvl1pPr defTabSz="635000" rtl="0" eaLnBrk="1" hangingPunct="1">
              <a:lnSpc>
                <a:spcPct val="100000"/>
              </a:lnSpc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FBA966D-B4D5-4E40-A2C6-149A8EB1E1AA}" type="slidenum">
              <a:rPr lang="he-IL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0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7793" lvl="2" indent="-261919" algn="just">
              <a:spcAft>
                <a:spcPts val="120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7793" lvl="2" indent="-261919" algn="just">
              <a:spcAft>
                <a:spcPts val="120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7793" lvl="2" indent="-261919" algn="just">
              <a:spcAft>
                <a:spcPts val="120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4413" y="752475"/>
            <a:ext cx="4868862" cy="3762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BA966D-B4D5-4E40-A2C6-149A8EB1E1AA}" type="slidenum">
              <a:rPr lang="he-IL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414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16000" y="752475"/>
            <a:ext cx="4867275" cy="3762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690104" y="4765109"/>
            <a:ext cx="5515895" cy="4515336"/>
          </a:xfrm>
          <a:noFill/>
          <a:ln/>
        </p:spPr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17215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16000" y="752475"/>
            <a:ext cx="4867275" cy="3762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>
          <a:xfrm>
            <a:off x="690104" y="4765108"/>
            <a:ext cx="5515895" cy="4515336"/>
          </a:xfrm>
          <a:noFill/>
          <a:ln/>
        </p:spPr>
        <p:txBody>
          <a:bodyPr/>
          <a:lstStyle/>
          <a:p>
            <a:pPr defTabSz="963547">
              <a:defRPr/>
            </a:pPr>
            <a:r>
              <a:rPr lang="he-IL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72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61950" y="9578975"/>
            <a:ext cx="111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algn="l" defTabSz="635000" rtl="0" eaLnBrk="1" hangingPunct="1">
              <a:lnSpc>
                <a:spcPct val="100000"/>
              </a:lnSpc>
            </a:pPr>
            <a:fld id="{576C01EA-568C-4D5D-8E80-D8C6F4644F94}" type="slidenum">
              <a:rPr lang="he-IL" sz="1200">
                <a:solidFill>
                  <a:schemeClr val="tx1"/>
                </a:solidFill>
                <a:latin typeface="Calibri" pitchFamily="34" charset="0"/>
              </a:rPr>
              <a:pPr algn="l" defTabSz="635000" rtl="0" eaLnBrk="1" hangingPunct="1">
                <a:lnSpc>
                  <a:spcPct val="100000"/>
                </a:lnSpc>
              </a:pPr>
              <a:t>25</a:t>
            </a:fld>
            <a:endParaRPr lang="en-GB" sz="120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566738" y="396875"/>
            <a:ext cx="5746750" cy="44418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1950" y="4938713"/>
            <a:ext cx="6154738" cy="4541837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he-IL" sz="28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705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vmlDrawing" Target="../drawings/vmlDrawing5.vml"/><Relationship Id="rId1" Type="http://schemas.openxmlformats.org/officeDocument/2006/relationships/themeOverride" Target="../theme/themeOverride1.xml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Placeholder 1"/>
          <p:cNvSpPr>
            <a:spLocks noGrp="1"/>
          </p:cNvSpPr>
          <p:nvPr>
            <p:ph type="ctrTitle"/>
          </p:nvPr>
        </p:nvSpPr>
        <p:spPr>
          <a:xfrm>
            <a:off x="2697163" y="2590800"/>
            <a:ext cx="6724650" cy="1279525"/>
          </a:xfrm>
        </p:spPr>
        <p:txBody>
          <a:bodyPr/>
          <a:lstStyle>
            <a:lvl1pPr>
              <a:lnSpc>
                <a:spcPts val="5200"/>
              </a:lnSpc>
              <a:defRPr sz="5200" b="0">
                <a:solidFill>
                  <a:schemeClr val="bg2"/>
                </a:solidFill>
                <a:latin typeface="Times New Roman" pitchFamily="18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95338" y="4995863"/>
            <a:ext cx="8550275" cy="1543050"/>
          </a:xfrm>
        </p:spPr>
        <p:txBody>
          <a:bodyPr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95338" y="3295650"/>
            <a:ext cx="8550275" cy="17002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46088" y="1349375"/>
            <a:ext cx="4556125" cy="5916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5154613" y="1349375"/>
            <a:ext cx="4557712" cy="5916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3238" y="311150"/>
            <a:ext cx="9053512" cy="1295400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03238" y="1739900"/>
            <a:ext cx="4445000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503238" y="2465388"/>
            <a:ext cx="4445000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10163" y="1739900"/>
            <a:ext cx="4446587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10163" y="2465388"/>
            <a:ext cx="4446587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3238" y="309563"/>
            <a:ext cx="3309937" cy="1317625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33825" y="309563"/>
            <a:ext cx="5622925" cy="6634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503238" y="1627188"/>
            <a:ext cx="3309937" cy="5316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71675" y="5441950"/>
            <a:ext cx="6035675" cy="6429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971675" y="695325"/>
            <a:ext cx="6035675" cy="4664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971675" y="6084888"/>
            <a:ext cx="6035675" cy="911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7399338" y="396875"/>
            <a:ext cx="2316162" cy="6869113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46088" y="396875"/>
            <a:ext cx="6800850" cy="6869113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Title Placeholder 1"/>
          <p:cNvSpPr>
            <a:spLocks noGrp="1"/>
          </p:cNvSpPr>
          <p:nvPr>
            <p:ph type="ctrTitle"/>
          </p:nvPr>
        </p:nvSpPr>
        <p:spPr>
          <a:xfrm>
            <a:off x="5016500" y="2951163"/>
            <a:ext cx="4397375" cy="1279525"/>
          </a:xfrm>
        </p:spPr>
        <p:txBody>
          <a:bodyPr/>
          <a:lstStyle>
            <a:lvl1pPr>
              <a:lnSpc>
                <a:spcPts val="2800"/>
              </a:lnSpc>
              <a:defRPr sz="2800" b="0" smtClean="0">
                <a:latin typeface="Times New Roman" pitchFamily="18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20836" name="Text Placeholder 2"/>
          <p:cNvSpPr>
            <a:spLocks noGrp="1"/>
          </p:cNvSpPr>
          <p:nvPr>
            <p:ph type="subTitle" idx="1"/>
          </p:nvPr>
        </p:nvSpPr>
        <p:spPr>
          <a:xfrm>
            <a:off x="4206875" y="6513513"/>
            <a:ext cx="5214938" cy="344487"/>
          </a:xfrm>
        </p:spPr>
        <p:txBody>
          <a:bodyPr/>
          <a:lstStyle>
            <a:lvl1pPr marL="0" indent="0">
              <a:lnSpc>
                <a:spcPts val="2225"/>
              </a:lnSpc>
              <a:defRPr b="1" smtClean="0">
                <a:latin typeface="Arial" pitchFamily="34" charset="0"/>
              </a:defRPr>
            </a:lvl1pPr>
          </a:lstStyle>
          <a:p>
            <a:r>
              <a:t>Click to edit Master subtitle style</a:t>
            </a:r>
          </a:p>
        </p:txBody>
      </p:sp>
      <p:grpSp>
        <p:nvGrpSpPr>
          <p:cNvPr id="4" name="קבוצה 3"/>
          <p:cNvGrpSpPr/>
          <p:nvPr userDrawn="1"/>
        </p:nvGrpSpPr>
        <p:grpSpPr>
          <a:xfrm>
            <a:off x="106523" y="232721"/>
            <a:ext cx="1800493" cy="1015663"/>
            <a:chOff x="442698" y="446081"/>
            <a:chExt cx="1800493" cy="1015663"/>
          </a:xfrm>
        </p:grpSpPr>
        <p:sp>
          <p:nvSpPr>
            <p:cNvPr id="5" name="TextBox 4"/>
            <p:cNvSpPr txBox="1"/>
            <p:nvPr userDrawn="1"/>
          </p:nvSpPr>
          <p:spPr>
            <a:xfrm>
              <a:off x="566930" y="446081"/>
              <a:ext cx="1552028" cy="1015663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6000" b="1" dirty="0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S.O.C</a:t>
              </a: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442698" y="753858"/>
              <a:ext cx="1800493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marL="0" marR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S</a:t>
              </a:r>
              <a:r>
                <a:rPr lang="en-US" sz="2000" b="0" dirty="0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hay</a:t>
              </a:r>
              <a:r>
                <a:rPr lang="en-US" sz="2000" b="1" dirty="0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 </a:t>
              </a:r>
              <a:r>
                <a:rPr lang="en-US" sz="2000" b="1" dirty="0" err="1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O</a:t>
              </a:r>
              <a:r>
                <a:rPr lang="en-US" sz="2000" b="0" dirty="0" err="1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faz</a:t>
              </a:r>
              <a:r>
                <a:rPr lang="en-US" sz="2000" b="1" dirty="0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 C</a:t>
              </a:r>
              <a:r>
                <a:rPr lang="en-US" sz="2000" b="0" dirty="0">
                  <a:solidFill>
                    <a:srgbClr val="92D400"/>
                  </a:solidFill>
                  <a:latin typeface="Browallia New" pitchFamily="34" charset="-34"/>
                  <a:cs typeface="Browallia New" pitchFamily="34" charset="-34"/>
                </a:rPr>
                <a:t>onsulting</a:t>
              </a:r>
              <a:endParaRPr lang="he-IL" sz="2000" b="0" dirty="0">
                <a:solidFill>
                  <a:srgbClr val="92D400"/>
                </a:solidFill>
                <a:latin typeface="Browallia New" pitchFamily="34" charset="-34"/>
              </a:endParaRPr>
            </a:p>
          </p:txBody>
        </p:sp>
      </p:grpSp>
    </p:spTree>
  </p:cSld>
  <p:clrMapOvr>
    <a:masterClrMapping/>
  </p:clrMapOvr>
  <p:transition/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00" y="360000"/>
            <a:ext cx="9126000" cy="63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0000" y="1170000"/>
            <a:ext cx="4485000" cy="5220000"/>
          </a:xfrm>
        </p:spPr>
        <p:txBody>
          <a:bodyPr rtlCol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1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1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1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3pPr>
            <a:lvl4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0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GB" sz="10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1000" y="1170000"/>
            <a:ext cx="4485000" cy="5220000"/>
          </a:xfrm>
        </p:spPr>
        <p:txBody>
          <a:bodyPr rtlCol="0">
            <a:noAutofit/>
          </a:bodyPr>
          <a:lstStyle>
            <a:lvl1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1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1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2pPr>
            <a:lvl3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1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3pPr>
            <a:lvl4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US" sz="1000" kern="120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defRPr lang="en-GB" sz="10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EEACB-C6A5-47C8-9254-7DF5FFA949F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2680-B149-4C28-99A5-D96787F0BCAE}" type="slidenum">
              <a:rPr lang="he-IL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AB32A-3D46-44A4-9172-0D4D651CB33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AutoShape 9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0338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AutoShape 3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0338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6" name="Text Placeholder 2"/>
          <p:cNvSpPr>
            <a:spLocks noGrp="1"/>
          </p:cNvSpPr>
          <p:nvPr>
            <p:ph type="subTitle" idx="1"/>
          </p:nvPr>
        </p:nvSpPr>
        <p:spPr>
          <a:xfrm>
            <a:off x="420779" y="6894247"/>
            <a:ext cx="5214938" cy="258902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b="1" smtClean="0"/>
            </a:lvl1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110" name="Title Placeholder 1"/>
          <p:cNvSpPr>
            <a:spLocks noGrp="1"/>
          </p:cNvSpPr>
          <p:nvPr>
            <p:ph type="ctrTitle"/>
          </p:nvPr>
        </p:nvSpPr>
        <p:spPr>
          <a:xfrm>
            <a:off x="1257301" y="3271840"/>
            <a:ext cx="4397374" cy="1279525"/>
          </a:xfrm>
          <a:prstGeom prst="rect">
            <a:avLst/>
          </a:prstGeom>
        </p:spPr>
        <p:txBody>
          <a:bodyPr/>
          <a:lstStyle>
            <a:lvl1pPr marL="0" marR="0" indent="0" defTabSz="1067421" rtl="0" eaLnBrk="0" fontAlgn="base" latinLnBrk="0" hangingPunct="0">
              <a:lnSpc>
                <a:spcPts val="3119"/>
              </a:lnSpc>
              <a:spcBef>
                <a:spcPct val="0"/>
              </a:spcBef>
              <a:spcAft>
                <a:spcPct val="0"/>
              </a:spcAft>
              <a:tabLst/>
              <a:defRPr sz="31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AutoShape 94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0338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AutoShape 3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0338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436633" y="340114"/>
            <a:ext cx="9186725" cy="67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36632" y="1274072"/>
            <a:ext cx="9186726" cy="5879079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/>
            </a:lvl1pPr>
            <a:lvl2pPr marL="200560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/>
            </a:lvl2pPr>
            <a:lvl3pPr marL="40111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3pPr>
            <a:lvl4pPr marL="60167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4pPr>
            <a:lvl5pPr marL="80224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5pPr>
            <a:lvl6pPr marL="1002800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20335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40391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60447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3"/>
            <p:custDataLst>
              <p:tags r:id="rId3"/>
            </p:custDataLst>
          </p:nvPr>
        </p:nvSpPr>
        <p:spPr/>
        <p:txBody>
          <a:bodyPr/>
          <a:lstStyle>
            <a:lvl1pPr algn="r" rtl="1" eaLnBrk="0" fontAlgn="auto" hangingPunct="0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0FE6A5-C604-4663-80F0-45DE2ADB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AutoShape 9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0338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AutoShape 3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0338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436633" y="340114"/>
            <a:ext cx="9186725" cy="67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36632" y="1274072"/>
            <a:ext cx="4396007" cy="5879079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/>
            </a:lvl1pPr>
            <a:lvl2pPr marL="200560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/>
            </a:lvl2pPr>
            <a:lvl3pPr marL="40111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3pPr>
            <a:lvl4pPr marL="60167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4pPr>
            <a:lvl5pPr marL="80224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5pPr>
            <a:lvl6pPr marL="1002800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20335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40391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60447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5227351" y="1272272"/>
            <a:ext cx="4396007" cy="5879079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/>
            </a:lvl1pPr>
            <a:lvl2pPr marL="200560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/>
            </a:lvl2pPr>
            <a:lvl3pPr marL="40111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3pPr>
            <a:lvl4pPr marL="60167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4pPr>
            <a:lvl5pPr marL="80224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/>
            </a:lvl5pPr>
            <a:lvl6pPr marL="1002800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20335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40391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604479" indent="-200560">
              <a:lnSpc>
                <a:spcPct val="100000"/>
              </a:lnSpc>
              <a:spcBef>
                <a:spcPts val="446"/>
              </a:spcBef>
              <a:spcAft>
                <a:spcPts val="0"/>
              </a:spcAft>
              <a:defRPr sz="13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7"/>
            <p:custDataLst>
              <p:tags r:id="rId3"/>
            </p:custDataLst>
          </p:nvPr>
        </p:nvSpPr>
        <p:spPr/>
        <p:txBody>
          <a:bodyPr/>
          <a:lstStyle>
            <a:lvl1pPr algn="r" rtl="1" eaLnBrk="0" fontAlgn="auto" hangingPunct="0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9B0104A-7A3F-459B-8D5A-20374CA394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91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0" y="0"/>
          <a:ext cx="160338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AutoShape 3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0338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1257300" y="2967794"/>
            <a:ext cx="6829337" cy="1424612"/>
          </a:xfrm>
        </p:spPr>
        <p:txBody>
          <a:bodyPr>
            <a:spAutoFit/>
          </a:bodyPr>
          <a:lstStyle>
            <a:lvl1pPr>
              <a:lnSpc>
                <a:spcPts val="5446"/>
              </a:lnSpc>
              <a:defRPr sz="58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r>
              <a:rPr lang="en-US" noProof="0" dirty="0"/>
              <a:t>Click to edit Master title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rtl="1" eaLnBrk="0" fontAlgn="auto" hangingPunct="0">
              <a:spcBef>
                <a:spcPts val="0"/>
              </a:spcBef>
              <a:spcAft>
                <a:spcPts val="0"/>
              </a:spcAft>
              <a:defRPr>
                <a:solidFill>
                  <a:srgbClr val="002776"/>
                </a:solidFill>
              </a:defRPr>
            </a:lvl1pPr>
          </a:lstStyle>
          <a:p>
            <a:pPr>
              <a:defRPr/>
            </a:pPr>
            <a:fld id="{F57AAAF8-CDD4-49D7-A14C-024E412157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AutoShape 95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0338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AutoShape 3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0338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rtl="1" eaLnBrk="0" fontAlgn="auto" hangingPunct="0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AE90B7A-33E8-4274-A99B-AA96D16495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18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20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19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62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6237" cy="591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hdr="0" dt="0"/>
  <p:txStyles>
    <p:titleStyle>
      <a:lvl1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2pPr>
      <a:lvl3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3pPr>
      <a:lvl4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4pPr>
      <a:lvl5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5pPr>
      <a:lvl6pPr marL="457200"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6pPr>
      <a:lvl7pPr marL="914400"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7pPr>
      <a:lvl8pPr marL="1371600"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8pPr>
      <a:lvl9pPr marL="1828800"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34" charset="0"/>
        </a:defRPr>
      </a:lvl9pPr>
    </p:titleStyle>
    <p:bodyStyle>
      <a:lvl1pPr marL="382588" indent="-382588" algn="r" defTabSz="1019175" rtl="1" eaLnBrk="0" fontAlgn="base" hangingPunct="0">
        <a:spcBef>
          <a:spcPct val="0"/>
        </a:spcBef>
        <a:spcAft>
          <a:spcPts val="300"/>
        </a:spcAft>
        <a:buFont typeface="Arial" pitchFamily="34" charset="0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203200" indent="-203200" algn="r" defTabSz="1019175" rtl="1" eaLnBrk="0" fontAlgn="base" hangingPunct="0">
        <a:spcBef>
          <a:spcPct val="0"/>
        </a:spcBef>
        <a:spcAft>
          <a:spcPts val="300"/>
        </a:spcAft>
        <a:buFont typeface="Arial" pitchFamily="34" charset="0"/>
        <a:buChar char="•"/>
        <a:defRPr sz="2000">
          <a:solidFill>
            <a:schemeClr val="tx2"/>
          </a:solidFill>
          <a:latin typeface="+mn-lt"/>
        </a:defRPr>
      </a:lvl2pPr>
      <a:lvl3pPr marL="398463" indent="-195263" algn="r" defTabSz="1019175" rtl="1" eaLnBrk="0" fontAlgn="base" hangingPunct="0">
        <a:spcBef>
          <a:spcPct val="0"/>
        </a:spcBef>
        <a:spcAft>
          <a:spcPts val="300"/>
        </a:spcAft>
        <a:buFont typeface="Arial" pitchFamily="34" charset="0"/>
        <a:buChar char="‒"/>
        <a:defRPr sz="2000">
          <a:solidFill>
            <a:schemeClr val="tx2"/>
          </a:solidFill>
          <a:latin typeface="+mn-lt"/>
        </a:defRPr>
      </a:lvl3pPr>
      <a:lvl4pPr marL="601663" indent="-203200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•"/>
        <a:defRPr>
          <a:solidFill>
            <a:schemeClr val="tx2"/>
          </a:solidFill>
          <a:latin typeface="+mn-lt"/>
        </a:defRPr>
      </a:lvl4pPr>
      <a:lvl5pPr marL="793750" indent="-192088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‒"/>
        <a:defRPr>
          <a:solidFill>
            <a:schemeClr val="tx2"/>
          </a:solidFill>
          <a:latin typeface="+mn-lt"/>
        </a:defRPr>
      </a:lvl5pPr>
      <a:lvl6pPr marL="1250950" indent="-192088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‒"/>
        <a:defRPr>
          <a:solidFill>
            <a:schemeClr val="tx2"/>
          </a:solidFill>
          <a:latin typeface="+mn-lt"/>
        </a:defRPr>
      </a:lvl6pPr>
      <a:lvl7pPr marL="1708150" indent="-192088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‒"/>
        <a:defRPr>
          <a:solidFill>
            <a:schemeClr val="tx2"/>
          </a:solidFill>
          <a:latin typeface="+mn-lt"/>
        </a:defRPr>
      </a:lvl7pPr>
      <a:lvl8pPr marL="2165350" indent="-192088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‒"/>
        <a:defRPr>
          <a:solidFill>
            <a:schemeClr val="tx2"/>
          </a:solidFill>
          <a:latin typeface="+mn-lt"/>
        </a:defRPr>
      </a:lvl8pPr>
      <a:lvl9pPr marL="2622550" indent="-192088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‒"/>
        <a:defRPr>
          <a:solidFill>
            <a:schemeClr val="tx2"/>
          </a:solidFill>
          <a:latin typeface="+mn-lt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/>
          <p:cNvSpPr>
            <a:spLocks noGrp="1"/>
          </p:cNvSpPr>
          <p:nvPr>
            <p:ph type="title"/>
          </p:nvPr>
        </p:nvSpPr>
        <p:spPr bwMode="auto">
          <a:xfrm>
            <a:off x="449263" y="396875"/>
            <a:ext cx="92662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6088" y="1349375"/>
            <a:ext cx="9266237" cy="591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03238" y="7270750"/>
            <a:ext cx="23463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lnSpc>
                <a:spcPct val="100000"/>
              </a:lnSpc>
              <a:defRPr sz="1200">
                <a:latin typeface="+mn-lt"/>
              </a:defRPr>
            </a:lvl1pPr>
          </a:lstStyle>
          <a:p>
            <a:pPr>
              <a:defRPr/>
            </a:pPr>
            <a:fld id="{120A5E62-940C-47E6-A062-B3C9A27C934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96" r:id="rId3"/>
    <p:sldLayoutId id="2147484000" r:id="rId4"/>
  </p:sldLayoutIdLst>
  <p:hf hdr="0" dt="0"/>
  <p:txStyles>
    <p:titleStyle>
      <a:lvl1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r" defTabSz="1019175" rtl="1" eaLnBrk="0" fontAlgn="base" hangingPunct="0">
        <a:lnSpc>
          <a:spcPts val="34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9pPr>
    </p:titleStyle>
    <p:bodyStyle>
      <a:lvl1pPr marL="382588" indent="-382588" algn="r" defTabSz="1019175" rtl="1" eaLnBrk="0" fontAlgn="base" hangingPunct="0">
        <a:spcBef>
          <a:spcPct val="0"/>
        </a:spcBef>
        <a:spcAft>
          <a:spcPts val="300"/>
        </a:spcAft>
        <a:buFont typeface="Arial" pitchFamily="34" charset="0"/>
        <a:defRPr lang="en-US" sz="200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203200" indent="-203200" algn="r" defTabSz="1019175" rtl="1" eaLnBrk="0" fontAlgn="base" hangingPunct="0">
        <a:spcBef>
          <a:spcPct val="0"/>
        </a:spcBef>
        <a:spcAft>
          <a:spcPts val="300"/>
        </a:spcAft>
        <a:buFont typeface="Arial" pitchFamily="34" charset="0"/>
        <a:buChar char="•"/>
        <a:defRPr lang="en-US" sz="2000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98463" indent="-195263" algn="r" defTabSz="1019175" rtl="1" eaLnBrk="0" fontAlgn="base" hangingPunct="0">
        <a:spcBef>
          <a:spcPct val="0"/>
        </a:spcBef>
        <a:spcAft>
          <a:spcPts val="300"/>
        </a:spcAft>
        <a:buFont typeface="Arial" pitchFamily="34" charset="0"/>
        <a:buChar char="‒"/>
        <a:defRPr lang="en-US" sz="2000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601663" indent="-203200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•"/>
        <a:defRPr lang="en-US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793750" indent="-192088" algn="r" defTabSz="1019175" rtl="1" eaLnBrk="0" fontAlgn="base" hangingPunct="0">
        <a:spcBef>
          <a:spcPct val="0"/>
        </a:spcBef>
        <a:spcAft>
          <a:spcPts val="600"/>
        </a:spcAft>
        <a:buFont typeface="Arial" pitchFamily="34" charset="0"/>
        <a:buChar char="‒"/>
        <a:defRPr lang="en-GB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895350" indent="-182563" algn="l" defTabSz="914400" rtl="0" eaLnBrk="1" latinLnBrk="0" hangingPunct="1">
        <a:spcBef>
          <a:spcPts val="0"/>
        </a:spcBef>
        <a:spcAft>
          <a:spcPts val="300"/>
        </a:spcAft>
        <a:buFont typeface="Arial" pitchFamily="34" charset="0"/>
        <a:buChar char="•"/>
        <a:defRPr sz="16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079500" indent="-184150" algn="l" defTabSz="914400" rtl="0" eaLnBrk="1" latinLnBrk="0" hangingPunct="1">
        <a:spcBef>
          <a:spcPts val="0"/>
        </a:spcBef>
        <a:spcAft>
          <a:spcPts val="300"/>
        </a:spcAft>
        <a:buFont typeface="Arial" pitchFamily="34" charset="0"/>
        <a:buChar char="‒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252538" indent="-173038" algn="l" defTabSz="914400" rtl="0" eaLnBrk="1" latinLnBrk="0" hangingPunct="1">
        <a:spcBef>
          <a:spcPts val="0"/>
        </a:spcBef>
        <a:spcAft>
          <a:spcPts val="300"/>
        </a:spcAft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435100" indent="-182563" algn="l" defTabSz="914400" rtl="0" eaLnBrk="1" latinLnBrk="0" hangingPunct="1">
        <a:spcBef>
          <a:spcPts val="0"/>
        </a:spcBef>
        <a:spcAft>
          <a:spcPts val="300"/>
        </a:spcAft>
        <a:buFont typeface="Arial" pitchFamily="34" charset="0"/>
        <a:buChar char="‒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AutoShape 95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0" y="0"/>
          <a:ext cx="160338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11" imgW="0" imgH="0" progId="">
                  <p:embed/>
                </p:oleObj>
              </mc:Choice>
              <mc:Fallback>
                <p:oleObj name="think-cell Slide" r:id="rId11" imgW="0" imgH="0" progId="">
                  <p:embed/>
                  <p:pic>
                    <p:nvPicPr>
                      <p:cNvPr id="0" name="AutoShape 34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0338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9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457200" y="7429500"/>
            <a:ext cx="381000" cy="1682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hangingPunct="1">
              <a:lnSpc>
                <a:spcPts val="1254"/>
              </a:lnSpc>
              <a:defRPr sz="1000" b="1">
                <a:solidFill>
                  <a:srgbClr val="00277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94F0E3-7C32-462B-8675-3D1190F71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Title Placehold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 bwMode="auto">
          <a:xfrm>
            <a:off x="436563" y="339725"/>
            <a:ext cx="9186862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4" r:id="rId4"/>
    <p:sldLayoutId id="2147483995" r:id="rId5"/>
  </p:sldLayoutIdLst>
  <p:hf hdr="0" dt="0"/>
  <p:txStyles>
    <p:titleStyle>
      <a:lvl1pPr algn="l" defTabSz="1065213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1065213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defTabSz="1065213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defTabSz="1065213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defTabSz="1065213" rtl="0" eaLnBrk="0" fontAlgn="base" hangingPunct="0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78843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6pPr>
      <a:lvl7pPr marL="957686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7pPr>
      <a:lvl8pPr marL="143653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8pPr>
      <a:lvl9pPr marL="1915373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Arial" charset="0"/>
        </a:defRPr>
      </a:lvl9pPr>
    </p:titleStyle>
    <p:bodyStyle>
      <a:lvl1pPr marL="398463" indent="-398463" algn="l" defTabSz="1065213" rtl="0" eaLnBrk="0" fontAlgn="base" hangingPunct="0">
        <a:lnSpc>
          <a:spcPct val="106000"/>
        </a:lnSpc>
        <a:spcBef>
          <a:spcPts val="1500"/>
        </a:spcBef>
        <a:spcAft>
          <a:spcPct val="0"/>
        </a:spcAft>
        <a:buFont typeface="Arial" pitchFamily="34" charset="0"/>
        <a:defRPr lang="en-US" sz="160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211138" indent="-211138" algn="l" defTabSz="1065213" rtl="0" eaLnBrk="0" fontAlgn="base" hangingPunct="0">
        <a:lnSpc>
          <a:spcPct val="106000"/>
        </a:lnSpc>
        <a:spcBef>
          <a:spcPts val="1500"/>
        </a:spcBef>
        <a:spcAft>
          <a:spcPct val="0"/>
        </a:spcAft>
        <a:buFont typeface="Arial" pitchFamily="34" charset="0"/>
        <a:buChar char="•"/>
        <a:defRPr lang="en-US" sz="1600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414338" indent="-203200" algn="l" defTabSz="1065213" rtl="0" eaLnBrk="0" fontAlgn="base" hangingPunct="0">
        <a:lnSpc>
          <a:spcPct val="106000"/>
        </a:lnSpc>
        <a:spcBef>
          <a:spcPts val="638"/>
        </a:spcBef>
        <a:spcAft>
          <a:spcPct val="0"/>
        </a:spcAft>
        <a:buFont typeface="Arial" pitchFamily="34" charset="0"/>
        <a:buChar char="‒"/>
        <a:defRPr lang="en-US" sz="1300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628650" indent="-211138" algn="l" defTabSz="1065213" rtl="0" eaLnBrk="0" fontAlgn="base" hangingPunct="0">
        <a:lnSpc>
          <a:spcPct val="106000"/>
        </a:lnSpc>
        <a:spcBef>
          <a:spcPts val="638"/>
        </a:spcBef>
        <a:spcAft>
          <a:spcPct val="0"/>
        </a:spcAft>
        <a:buFont typeface="Arial" pitchFamily="34" charset="0"/>
        <a:buChar char="•"/>
        <a:defRPr lang="en-US" sz="1300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828675" indent="-198438" algn="l" defTabSz="1065213" rtl="0" eaLnBrk="0" fontAlgn="base" hangingPunct="0">
        <a:lnSpc>
          <a:spcPct val="106000"/>
        </a:lnSpc>
        <a:spcBef>
          <a:spcPts val="638"/>
        </a:spcBef>
        <a:spcAft>
          <a:spcPct val="0"/>
        </a:spcAft>
        <a:buFont typeface="Arial" pitchFamily="34" charset="0"/>
        <a:buChar char="‒"/>
        <a:defRPr lang="en-GB" sz="1300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937735" indent="-191207" algn="l" defTabSz="957686" rtl="0" eaLnBrk="1" latinLnBrk="0" hangingPunct="1">
        <a:spcBef>
          <a:spcPts val="0"/>
        </a:spcBef>
        <a:spcAft>
          <a:spcPts val="314"/>
        </a:spcAft>
        <a:buFont typeface="Arial" pitchFamily="34" charset="0"/>
        <a:buChar char="•"/>
        <a:defRPr sz="17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130602" indent="-192867" algn="l" defTabSz="957686" rtl="0" eaLnBrk="1" latinLnBrk="0" hangingPunct="1">
        <a:spcBef>
          <a:spcPts val="0"/>
        </a:spcBef>
        <a:spcAft>
          <a:spcPts val="314"/>
        </a:spcAft>
        <a:buFont typeface="Arial" pitchFamily="34" charset="0"/>
        <a:buChar char="‒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311832" indent="-181229" algn="l" defTabSz="957686" rtl="0" eaLnBrk="1" latinLnBrk="0" hangingPunct="1">
        <a:spcBef>
          <a:spcPts val="0"/>
        </a:spcBef>
        <a:spcAft>
          <a:spcPts val="314"/>
        </a:spcAft>
        <a:buFont typeface="Aria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503036" indent="-191207" algn="l" defTabSz="957686" rtl="0" eaLnBrk="1" latinLnBrk="0" hangingPunct="1">
        <a:spcBef>
          <a:spcPts val="0"/>
        </a:spcBef>
        <a:spcAft>
          <a:spcPts val="314"/>
        </a:spcAft>
        <a:buFont typeface="Arial" pitchFamily="34" charset="0"/>
        <a:buChar char="‒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43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86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530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73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216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060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901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747" algn="l" defTabSz="9576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tel:1-800-260-66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oti@accord-ins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tomer@accord-ins.com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3"/>
          <p:cNvSpPr>
            <a:spLocks noGrp="1"/>
          </p:cNvSpPr>
          <p:nvPr>
            <p:ph type="subTitle" idx="1"/>
          </p:nvPr>
        </p:nvSpPr>
        <p:spPr>
          <a:xfrm>
            <a:off x="1075170" y="6075710"/>
            <a:ext cx="7918102" cy="1152128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he-IL" sz="3600" dirty="0"/>
              <a:t>ביטוח בריאות קבוצתי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he-IL" sz="3600" dirty="0"/>
              <a:t>לעובדי</a:t>
            </a:r>
            <a:r>
              <a:rPr lang="en-US" sz="3600" b="1" dirty="0">
                <a:solidFill>
                  <a:srgbClr val="002060"/>
                </a:solidFill>
              </a:rPr>
              <a:t>ZoomInfo</a:t>
            </a:r>
            <a:r>
              <a:rPr lang="en-US" sz="3600" dirty="0"/>
              <a:t> </a:t>
            </a:r>
            <a:r>
              <a:rPr lang="he-IL" sz="3600" dirty="0"/>
              <a:t> ובני משפחותיהם</a:t>
            </a:r>
            <a:endParaRPr lang="en-US" sz="3600" dirty="0"/>
          </a:p>
        </p:txBody>
      </p:sp>
      <p:sp>
        <p:nvSpPr>
          <p:cNvPr id="11" name="מלבן 10"/>
          <p:cNvSpPr/>
          <p:nvPr/>
        </p:nvSpPr>
        <p:spPr>
          <a:xfrm>
            <a:off x="1" y="0"/>
            <a:ext cx="10059988" cy="1104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75234" y="377087"/>
            <a:ext cx="9328193" cy="974564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הצורך בביטוח בריאות</a:t>
            </a:r>
          </a:p>
        </p:txBody>
      </p:sp>
      <p:sp>
        <p:nvSpPr>
          <p:cNvPr id="13" name="Freeform 12"/>
          <p:cNvSpPr/>
          <p:nvPr/>
        </p:nvSpPr>
        <p:spPr>
          <a:xfrm>
            <a:off x="375858" y="1524406"/>
            <a:ext cx="9328193" cy="11229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תהליך חידוש 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4" name="Freeform 13"/>
          <p:cNvSpPr/>
          <p:nvPr/>
        </p:nvSpPr>
        <p:spPr>
          <a:xfrm>
            <a:off x="373495" y="2845815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הכיסויים בביטוח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5" name="Freeform 14"/>
          <p:cNvSpPr/>
          <p:nvPr/>
        </p:nvSpPr>
        <p:spPr>
          <a:xfrm>
            <a:off x="373494" y="3968724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השירות 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73493" y="5091633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מבצע הצטרפות</a:t>
            </a:r>
          </a:p>
        </p:txBody>
      </p:sp>
    </p:spTree>
    <p:extLst>
      <p:ext uri="{BB962C8B-B14F-4D97-AF65-F5344CB8AC3E}">
        <p14:creationId xmlns:p14="http://schemas.microsoft.com/office/powerpoint/2010/main" val="13623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1" animBg="1"/>
      <p:bldP spid="14" grpId="1" animBg="1"/>
      <p:bldP spid="15" grpId="1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6708" y="402286"/>
            <a:ext cx="9768319" cy="736009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901" tIns="50950" rIns="101901" bIns="5095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2800"/>
              </a:lnSpc>
            </a:pPr>
            <a:r>
              <a:rPr lang="he-IL" sz="40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הצורך בביטוח בריאות בישראל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599" y="1230882"/>
            <a:ext cx="9733583" cy="5535367"/>
          </a:xfrm>
        </p:spPr>
        <p:txBody>
          <a:bodyPr/>
          <a:lstStyle/>
          <a:p>
            <a:pPr marL="342900" indent="-342900" algn="just" defTabSz="1019012">
              <a:lnSpc>
                <a:spcPct val="110000"/>
              </a:lnSpc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200" dirty="0">
                <a:solidFill>
                  <a:srgbClr val="002060"/>
                </a:solidFill>
              </a:rPr>
              <a:t>מערכת הבריאות בישראל היא מהמובילות בעולם, ומעניקה לתושבי ישראל כיסוי איכותי ורחב לצרכים השוטפים בתחום הרפואה.</a:t>
            </a:r>
          </a:p>
          <a:p>
            <a:pPr marL="342900" indent="-342900" algn="just" defTabSz="1019012"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200" dirty="0">
                <a:solidFill>
                  <a:srgbClr val="002060"/>
                </a:solidFill>
              </a:rPr>
              <a:t>ארבע קופות חולים המעניקות שירותי רפואה מכוחו של חוק ביטוח בריאות ממלכתי. במסגרת החוק נקבע סל שירותי הרפואה לו זכאים כל תושבי ישראל.</a:t>
            </a:r>
          </a:p>
          <a:p>
            <a:pPr marL="342900" indent="-342900" algn="just" defTabSz="1019012"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200" dirty="0">
                <a:solidFill>
                  <a:srgbClr val="002060"/>
                </a:solidFill>
              </a:rPr>
              <a:t>סל הבריאות הישראלי, הוא מהרחבים מסוגו בעולם, ונותן מענה לאין ספור צרכים רפואיים.</a:t>
            </a:r>
          </a:p>
          <a:p>
            <a:pPr marL="342900" indent="-342900" algn="just" defTabSz="1019012"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200" dirty="0">
                <a:solidFill>
                  <a:srgbClr val="002060"/>
                </a:solidFill>
              </a:rPr>
              <a:t>למרות זאת, קיימים מספר תחומים, בהם הכיסוי אותו מעניק סל הבריאות לוקה בחסר ונותן מענה מוגבל ביותר בשל מגבלת תקציב.</a:t>
            </a:r>
          </a:p>
          <a:p>
            <a:pPr marL="342900" indent="-342900" algn="just" defTabSz="1019012"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200" dirty="0">
                <a:solidFill>
                  <a:srgbClr val="002060"/>
                </a:solidFill>
              </a:rPr>
              <a:t>החוסר התקציבי אינו מאפשר הכללת תרופות מתקדמות, טיפולים מורכבים בארץ ובחו"ל וטיפולים אחרים הכרוכים בעלויות המגיעות לעיתים למאות אלפי שקלים.</a:t>
            </a:r>
          </a:p>
          <a:p>
            <a:pPr marL="342900" indent="-342900" algn="just" defTabSz="1019012"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200" dirty="0">
                <a:solidFill>
                  <a:srgbClr val="002060"/>
                </a:solidFill>
              </a:rPr>
              <a:t>ביטוחי הבריאות הפרטיים נותנים מענה בדיוק לנקודות אלו – הענקת יכולת המימון לטיפולים המתקדמים ביותר, בטכנולוגיות החדשניות ביותר, ובמבנה ביטוחי הממקם את החולה במרכז ואת מגוון השירותים להם הוא נדרש, סביבו.</a:t>
            </a:r>
            <a:endParaRPr lang="he-IL" sz="22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4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CAB32A-3D46-44A4-9172-0D4D651CB330}" type="slidenum">
              <a:rPr lang="he-IL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72458" y="244230"/>
            <a:ext cx="9556989" cy="595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901" tIns="50950" rIns="101901" bIns="50950"/>
          <a:lstStyle/>
          <a:p>
            <a:pPr algn="ctr"/>
            <a:r>
              <a:rPr lang="he-IL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הקטסטרופות הרפואיות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/>
        </p:nvGraphicFramePr>
        <p:xfrm>
          <a:off x="190919" y="968153"/>
          <a:ext cx="9646418" cy="577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83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8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e-IL" dirty="0"/>
                        <a:t>הכיסוי הציבורי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/>
                        <a:t>התחום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just" defTabSz="1019012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he-IL" b="1" dirty="0">
                          <a:solidFill>
                            <a:srgbClr val="002060"/>
                          </a:solidFill>
                        </a:rPr>
                        <a:t>במדינת ישראל קיימת מצוקה מתמדת של איברים להשתלה ועל כן נדרשים החולים לאתר חלופות בחו"ל.</a:t>
                      </a:r>
                    </a:p>
                    <a:p>
                      <a:pPr marL="0" indent="0" algn="just" defTabSz="1019012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he-IL" b="1" dirty="0">
                          <a:solidFill>
                            <a:srgbClr val="002060"/>
                          </a:solidFill>
                        </a:rPr>
                        <a:t>מימון המדינה להשתלות בחו"ל מוגבל בתקרה של 250,000$ שאינה מספיקה, ותתאפשר רק במקרים בהם ההשתלה אינה ניתנת לביצוע בישראל, אין טיפול חלופי בישראל, והחולה מצוי בסכנת חיים מיידית.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defTabSz="1019012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השתלות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dirty="0">
                          <a:solidFill>
                            <a:srgbClr val="002060"/>
                          </a:solidFill>
                        </a:rPr>
                        <a:t>מימון המדינה לטיפולים</a:t>
                      </a:r>
                      <a:r>
                        <a:rPr lang="he-IL" b="1" baseline="0" dirty="0">
                          <a:solidFill>
                            <a:srgbClr val="002060"/>
                          </a:solidFill>
                        </a:rPr>
                        <a:t> וניתוחים בחו"ל מתאפשר רק ברשימה מצומצמת של מקרים, </a:t>
                      </a:r>
                      <a:r>
                        <a:rPr lang="he-IL" b="1" dirty="0">
                          <a:solidFill>
                            <a:srgbClr val="002060"/>
                          </a:solidFill>
                        </a:rPr>
                        <a:t>מוגבל בתקרה של 250,000$ שאינה מספיקה, ותתאפשר רק במקרים בהם הטיפול אינו ניתנת לביצוע בישראל, אין טיפול חלופי בישראל, והחולה מצוי בסכנת חיים מיידית.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defTabSz="1019012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טיפולים וניתוחים מיוחדים בחו"ל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קופות החולים מעניקות כיסוי לתרופות המכוסות במסגרת סל התרופות הממומנות על ידי המדינה. 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מדובר בסל רחב ואיכותי, אך בשל אילוצי תקציב הוא אינו כולל תרופות חדשניות, מתקדמות ויקרות.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defTabSz="1019012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תרופות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סל הבריאות מעניק כיסוי לניתוחים המבוצעים בבתי החולים במערכת הציבורית בלבד, בהם קיימת בעיית זמינות ולא ניתן לבחור מנתח, מרדים וכד'.</a:t>
                      </a: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הביטוחים המשלימים בקופות החולים מאפשרים בחירת מנתח ובית חולים פרטיים, בכפוף להשתתפות עצמית משתנה, ובהתאם למערכות ההסכמים המגבילות את חופש הבחירה.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defTabSz="1019012" rtl="1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he-IL" sz="18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ניתוחים בישראל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436D7-8E2B-405E-A673-18B9D9D3D44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1696499"/>
            <a:ext cx="10059989" cy="4380989"/>
          </a:xfrm>
          <a:prstGeom prst="rect">
            <a:avLst/>
          </a:prstGeom>
          <a:noFill/>
        </p:spPr>
        <p:txBody>
          <a:bodyPr wrap="square" lIns="101901" tIns="50950" rIns="101901" bIns="50950" rtlCol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he-IL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והיום</a:t>
            </a:r>
          </a:p>
          <a:p>
            <a:pPr algn="ctr">
              <a:lnSpc>
                <a:spcPct val="100000"/>
              </a:lnSpc>
            </a:pPr>
            <a:r>
              <a:rPr lang="he-IL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אנו גאים להציג </a:t>
            </a:r>
          </a:p>
          <a:p>
            <a:pPr algn="ctr">
              <a:lnSpc>
                <a:spcPct val="100000"/>
              </a:lnSpc>
            </a:pPr>
            <a:r>
              <a:rPr lang="he-IL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 תוכנית ביטוח הבריאות המחודשת </a:t>
            </a:r>
          </a:p>
          <a:p>
            <a:pPr algn="ctr">
              <a:lnSpc>
                <a:spcPct val="100000"/>
              </a:lnSpc>
            </a:pPr>
            <a:r>
              <a:rPr lang="he-IL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לעובדי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ZOOMINFO</a:t>
            </a:r>
            <a:r>
              <a:rPr lang="he-IL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ובני משפחותיהם,</a:t>
            </a:r>
          </a:p>
          <a:p>
            <a:pPr algn="ctr">
              <a:lnSpc>
                <a:spcPct val="100000"/>
              </a:lnSpc>
            </a:pPr>
            <a:r>
              <a:rPr lang="he-IL"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המבטיחה את הזכות לשירותי בריאות מתקדמים בכיסוי מקיף ואיכותי</a:t>
            </a:r>
          </a:p>
        </p:txBody>
      </p:sp>
    </p:spTree>
    <p:extLst>
      <p:ext uri="{BB962C8B-B14F-4D97-AF65-F5344CB8AC3E}">
        <p14:creationId xmlns:p14="http://schemas.microsoft.com/office/powerpoint/2010/main" val="151652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75234" y="377087"/>
            <a:ext cx="9328193" cy="974564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הצורך בביטוח בריאות</a:t>
            </a:r>
          </a:p>
        </p:txBody>
      </p:sp>
      <p:sp>
        <p:nvSpPr>
          <p:cNvPr id="13" name="Freeform 12"/>
          <p:cNvSpPr/>
          <p:nvPr/>
        </p:nvSpPr>
        <p:spPr>
          <a:xfrm>
            <a:off x="375858" y="1524406"/>
            <a:ext cx="9328193" cy="11229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r>
              <a:rPr lang="he-IL" sz="2200" b="1" dirty="0">
                <a:solidFill>
                  <a:srgbClr val="002060"/>
                </a:solidFill>
              </a:rPr>
              <a:t>תהליך הקמת 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4" name="Freeform 13"/>
          <p:cNvSpPr/>
          <p:nvPr/>
        </p:nvSpPr>
        <p:spPr>
          <a:xfrm>
            <a:off x="373495" y="2845815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הכיסויים בביטוח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5" name="Freeform 14"/>
          <p:cNvSpPr/>
          <p:nvPr/>
        </p:nvSpPr>
        <p:spPr>
          <a:xfrm>
            <a:off x="373494" y="3968724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השירות 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73493" y="5091633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מבצע הצטרפות</a:t>
            </a:r>
          </a:p>
        </p:txBody>
      </p:sp>
    </p:spTree>
    <p:extLst>
      <p:ext uri="{BB962C8B-B14F-4D97-AF65-F5344CB8AC3E}">
        <p14:creationId xmlns:p14="http://schemas.microsoft.com/office/powerpoint/2010/main" val="325320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dirty="0"/>
              <a:t>תהליך הקמת ביטוח הבריאות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73422" y="1349375"/>
            <a:ext cx="9648496" cy="5916613"/>
          </a:xfrm>
          <a:ln>
            <a:miter lim="800000"/>
            <a:headEnd/>
            <a:tailEnd/>
          </a:ln>
        </p:spPr>
        <p:txBody>
          <a:bodyPr vert="horz" wrap="square" lIns="101885" tIns="50941" rIns="101885" bIns="50941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800" b="1" dirty="0">
                <a:cs typeface="Arial" pitchFamily="34" charset="0"/>
              </a:rPr>
              <a:t>בניית תוכנית ביטוח עדכנית ומותאמת אישית התואמת את הוראות הרגולציה העדכנית.</a:t>
            </a:r>
          </a:p>
          <a:p>
            <a:pPr marL="457200" indent="-457200"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800" b="1" dirty="0">
                <a:cs typeface="Arial" pitchFamily="34" charset="0"/>
              </a:rPr>
              <a:t>התייחסות רוחבית למקובל בביטוחי הבריאות המובילים והמתקדמים  </a:t>
            </a:r>
            <a:r>
              <a:rPr lang="en-US" sz="2800" b="1" dirty="0">
                <a:cs typeface="Arial" pitchFamily="34" charset="0"/>
              </a:rPr>
              <a:t>UP TO DATE</a:t>
            </a:r>
            <a:r>
              <a:rPr lang="he-IL" sz="2800" b="1" dirty="0">
                <a:cs typeface="Arial" pitchFamily="34" charset="0"/>
              </a:rPr>
              <a:t>.</a:t>
            </a:r>
          </a:p>
          <a:p>
            <a:pPr marL="457200" indent="-457200"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800" b="1" dirty="0">
                <a:cs typeface="Arial" pitchFamily="34" charset="0"/>
              </a:rPr>
              <a:t>בחינת החידושים בעולם הרפואה המודרנית והתאמת הביטוח למענה לחידושים אלו.</a:t>
            </a:r>
          </a:p>
          <a:p>
            <a:pPr marL="457200" indent="-457200"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800" b="1" dirty="0">
                <a:cs typeface="Arial" pitchFamily="34" charset="0"/>
              </a:rPr>
              <a:t>קיום הליך מכרזי לבחירת חברת ביטוח.</a:t>
            </a:r>
          </a:p>
          <a:p>
            <a:pPr marL="457200" indent="-457200">
              <a:spcAft>
                <a:spcPts val="1200"/>
              </a:spcAft>
              <a:buClr>
                <a:schemeClr val="bg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he-IL" sz="2800" b="1" dirty="0">
                <a:cs typeface="Arial" pitchFamily="34" charset="0"/>
              </a:rPr>
              <a:t>ליווי ע"י סוכנות הביטוח כספק השירות בעסקה.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3238" y="7270750"/>
            <a:ext cx="2346325" cy="349250"/>
          </a:xfrm>
        </p:spPr>
        <p:txBody>
          <a:bodyPr/>
          <a:lstStyle/>
          <a:p>
            <a:fld id="{E17436D7-8E2B-405E-A673-18B9D9D3D4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692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75234" y="377087"/>
            <a:ext cx="9328193" cy="974564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הצורך בביטוח בריאות</a:t>
            </a:r>
          </a:p>
        </p:txBody>
      </p:sp>
      <p:sp>
        <p:nvSpPr>
          <p:cNvPr id="13" name="Freeform 12"/>
          <p:cNvSpPr/>
          <p:nvPr/>
        </p:nvSpPr>
        <p:spPr>
          <a:xfrm>
            <a:off x="375858" y="1524406"/>
            <a:ext cx="9328193" cy="11229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r>
              <a:rPr lang="he-IL" sz="2200" b="1" dirty="0">
                <a:solidFill>
                  <a:srgbClr val="002060"/>
                </a:solidFill>
              </a:rPr>
              <a:t>תהליך הקמת 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4" name="Freeform 13"/>
          <p:cNvSpPr/>
          <p:nvPr/>
        </p:nvSpPr>
        <p:spPr>
          <a:xfrm>
            <a:off x="373495" y="2845815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הכיסויים בביטוח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5" name="Freeform 14"/>
          <p:cNvSpPr/>
          <p:nvPr/>
        </p:nvSpPr>
        <p:spPr>
          <a:xfrm>
            <a:off x="373494" y="3968724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השירות 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73493" y="5091633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מבצע הצטרפות</a:t>
            </a:r>
          </a:p>
        </p:txBody>
      </p:sp>
    </p:spTree>
    <p:extLst>
      <p:ext uri="{BB962C8B-B14F-4D97-AF65-F5344CB8AC3E}">
        <p14:creationId xmlns:p14="http://schemas.microsoft.com/office/powerpoint/2010/main" val="218324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dirty="0"/>
              <a:t>מבנה הביטוח</a:t>
            </a:r>
          </a:p>
        </p:txBody>
      </p:sp>
      <p:cxnSp>
        <p:nvCxnSpPr>
          <p:cNvPr id="6" name="מחבר ישר 5"/>
          <p:cNvCxnSpPr/>
          <p:nvPr/>
        </p:nvCxnSpPr>
        <p:spPr>
          <a:xfrm flipH="1">
            <a:off x="435159" y="4624751"/>
            <a:ext cx="9189671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477615" y="3516526"/>
            <a:ext cx="152185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רובד בסיס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2505" y="5520648"/>
            <a:ext cx="168696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רובד מורחב</a:t>
            </a: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435159" y="2908637"/>
            <a:ext cx="9189671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4380" y="1566522"/>
            <a:ext cx="7763688" cy="11801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ctr">
              <a:defRPr sz="2000">
                <a:solidFill>
                  <a:srgbClr val="002060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endParaRPr lang="he-IL" dirty="0"/>
          </a:p>
          <a:p>
            <a:r>
              <a:rPr lang="he-IL" dirty="0"/>
              <a:t>פרק כללי</a:t>
            </a:r>
          </a:p>
          <a:p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xmlns="" id="{25B95EBC-5B8D-42EE-9157-3232288D8FFA}"/>
              </a:ext>
            </a:extLst>
          </p:cNvPr>
          <p:cNvSpPr/>
          <p:nvPr/>
        </p:nvSpPr>
        <p:spPr>
          <a:xfrm>
            <a:off x="4603173" y="3121823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השתלות וטיפולים מיוחדים בחו"ל</a:t>
            </a:r>
          </a:p>
        </p:txBody>
      </p:sp>
      <p:sp>
        <p:nvSpPr>
          <p:cNvPr id="29" name="מלבן 28">
            <a:extLst>
              <a:ext uri="{FF2B5EF4-FFF2-40B4-BE49-F238E27FC236}">
                <a16:creationId xmlns:a16="http://schemas.microsoft.com/office/drawing/2014/main" xmlns="" id="{A53814E5-21AA-4ED5-A9E2-3C330CA05B6D}"/>
              </a:ext>
            </a:extLst>
          </p:cNvPr>
          <p:cNvSpPr/>
          <p:nvPr/>
        </p:nvSpPr>
        <p:spPr>
          <a:xfrm>
            <a:off x="4603172" y="3853924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תרופות מיוחדות</a:t>
            </a: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xmlns="" id="{1683A316-0C7D-4DF5-B5A4-8441EED6575A}"/>
              </a:ext>
            </a:extLst>
          </p:cNvPr>
          <p:cNvSpPr/>
          <p:nvPr/>
        </p:nvSpPr>
        <p:spPr>
          <a:xfrm>
            <a:off x="514380" y="3108915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ניתוחים בחו"ל</a:t>
            </a:r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xmlns="" id="{9E4BE655-29B4-45C8-A5ED-67E1A82D0900}"/>
              </a:ext>
            </a:extLst>
          </p:cNvPr>
          <p:cNvSpPr/>
          <p:nvPr/>
        </p:nvSpPr>
        <p:spPr>
          <a:xfrm>
            <a:off x="514380" y="3853921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רפואת און-ליין</a:t>
            </a:r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xmlns="" id="{2D700368-43F4-4551-86A9-87A6CD7FBB1D}"/>
              </a:ext>
            </a:extLst>
          </p:cNvPr>
          <p:cNvSpPr/>
          <p:nvPr/>
        </p:nvSpPr>
        <p:spPr>
          <a:xfrm>
            <a:off x="528212" y="4846942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שירותים אמבולטוריים</a:t>
            </a:r>
          </a:p>
        </p:txBody>
      </p:sp>
      <p:sp>
        <p:nvSpPr>
          <p:cNvPr id="35" name="מלבן 34">
            <a:extLst>
              <a:ext uri="{FF2B5EF4-FFF2-40B4-BE49-F238E27FC236}">
                <a16:creationId xmlns:a16="http://schemas.microsoft.com/office/drawing/2014/main" xmlns="" id="{BB3A93C7-0FF1-4C3E-B658-75FF81AA64AF}"/>
              </a:ext>
            </a:extLst>
          </p:cNvPr>
          <p:cNvSpPr/>
          <p:nvPr/>
        </p:nvSpPr>
        <p:spPr>
          <a:xfrm>
            <a:off x="528212" y="5598248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הוצאות רפואיות</a:t>
            </a:r>
          </a:p>
        </p:txBody>
      </p:sp>
      <p:sp>
        <p:nvSpPr>
          <p:cNvPr id="36" name="מלבן 35">
            <a:extLst>
              <a:ext uri="{FF2B5EF4-FFF2-40B4-BE49-F238E27FC236}">
                <a16:creationId xmlns:a16="http://schemas.microsoft.com/office/drawing/2014/main" xmlns="" id="{993334E9-3BB3-4DD8-A8E6-EBA73FFE6D9F}"/>
              </a:ext>
            </a:extLst>
          </p:cNvPr>
          <p:cNvSpPr/>
          <p:nvPr/>
        </p:nvSpPr>
        <p:spPr>
          <a:xfrm>
            <a:off x="4603172" y="4834640"/>
            <a:ext cx="3674895" cy="13122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כיסוי אחיד לניתוחים וטיפולים מחליפי ניתוח בישראל</a:t>
            </a:r>
          </a:p>
        </p:txBody>
      </p:sp>
    </p:spTree>
    <p:extLst>
      <p:ext uri="{BB962C8B-B14F-4D97-AF65-F5344CB8AC3E}">
        <p14:creationId xmlns:p14="http://schemas.microsoft.com/office/powerpoint/2010/main" val="68919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18273" y="2091228"/>
            <a:ext cx="9664999" cy="4652668"/>
          </a:xfrm>
          <a:ln>
            <a:miter lim="800000"/>
            <a:headEnd/>
            <a:tailEnd/>
          </a:ln>
        </p:spPr>
        <p:txBody>
          <a:bodyPr vert="horz" wrap="square" lIns="101885" tIns="50941" rIns="101885" bIns="50941" numCol="1" anchor="t" anchorCtr="0" compatLnSpc="1">
            <a:prstTxWarp prst="textNoShape">
              <a:avLst/>
            </a:prstTxWarp>
            <a:noAutofit/>
          </a:bodyPr>
          <a:lstStyle/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כל העובדים מבוטחים אוטומטית ברובד הבסיס, במימון המעסיק כולל גילום שווי ההטבה.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הצטרפות וולונטרית לבני משפחה – חופש בחירת הכיסוי המתאים לצרכי המשפחה.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רצף ביטוחי בהצטרפות למבוטחים עם ביטוחים קיימים.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קביעת תנאי המשכיות לפורשים ברצף ביטוחי מלא לפוליסת פרט בהנחה.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החריגים לביטוח – צמצום התנאים בגינם רשאית חברת הביטוח לדחות תביעות.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סייג מצב רפואי קודם – זכות מוגבלת למבטח לבדוק האם התביעה נובעת ממצב רפואי שהיה קיים לפני ההצטרפות לביטוח. </a:t>
            </a:r>
            <a:r>
              <a:rPr lang="he-IL" sz="2200" u="sng" dirty="0">
                <a:cs typeface="Arial" pitchFamily="34" charset="0"/>
              </a:rPr>
              <a:t>בדיקה רק לגבי שנים אחרונות בלבד</a:t>
            </a:r>
            <a:r>
              <a:rPr lang="he-IL" sz="2200" dirty="0">
                <a:cs typeface="Arial" pitchFamily="34" charset="0"/>
              </a:rPr>
              <a:t>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הוראות לעניין תביעות ותגמולי ביטוח.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הוראות לעניין תשלום הפרמיה וניהולה.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תנאי הסכם כלליים (התיישנות, חובת גילוי וכיו"ב).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8150" y="911115"/>
            <a:ext cx="7763688" cy="118011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lIns="101901" tIns="50950" rIns="101901" bIns="50950" rtlCol="1">
            <a:spAutoFit/>
          </a:bodyPr>
          <a:lstStyle/>
          <a:p>
            <a:pPr algn="ctr"/>
            <a:endParaRPr lang="he-IL" sz="2400" b="1" dirty="0">
              <a:solidFill>
                <a:srgbClr val="002060"/>
              </a:solidFill>
            </a:endParaRPr>
          </a:p>
          <a:p>
            <a:pPr algn="ctr"/>
            <a:r>
              <a:rPr lang="he-IL" sz="2400" b="1" dirty="0">
                <a:solidFill>
                  <a:srgbClr val="002060"/>
                </a:solidFill>
              </a:rPr>
              <a:t>פרק כללי</a:t>
            </a:r>
          </a:p>
          <a:p>
            <a:pPr algn="ctr"/>
            <a:endParaRPr lang="he-IL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686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18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dirty="0"/>
              <a:t>מבנה הביטוח</a:t>
            </a:r>
          </a:p>
        </p:txBody>
      </p:sp>
      <p:cxnSp>
        <p:nvCxnSpPr>
          <p:cNvPr id="6" name="מחבר ישר 5"/>
          <p:cNvCxnSpPr/>
          <p:nvPr/>
        </p:nvCxnSpPr>
        <p:spPr>
          <a:xfrm flipH="1">
            <a:off x="435159" y="4624751"/>
            <a:ext cx="9189671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477615" y="3516526"/>
            <a:ext cx="152185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רובד בסיס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2505" y="5520648"/>
            <a:ext cx="168696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רובד מורחב</a:t>
            </a: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435159" y="2908637"/>
            <a:ext cx="9189671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4380" y="1566522"/>
            <a:ext cx="7763688" cy="11801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ctr">
              <a:defRPr sz="2000">
                <a:solidFill>
                  <a:srgbClr val="002060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endParaRPr lang="he-IL" dirty="0"/>
          </a:p>
          <a:p>
            <a:r>
              <a:rPr lang="he-IL" dirty="0"/>
              <a:t>פרק כללי</a:t>
            </a:r>
          </a:p>
          <a:p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xmlns="" id="{25B95EBC-5B8D-42EE-9157-3232288D8FFA}"/>
              </a:ext>
            </a:extLst>
          </p:cNvPr>
          <p:cNvSpPr/>
          <p:nvPr/>
        </p:nvSpPr>
        <p:spPr>
          <a:xfrm>
            <a:off x="4603173" y="3121823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השתלות וטיפולים מיוחדים בחו"ל</a:t>
            </a:r>
          </a:p>
        </p:txBody>
      </p:sp>
      <p:sp>
        <p:nvSpPr>
          <p:cNvPr id="29" name="מלבן 28">
            <a:extLst>
              <a:ext uri="{FF2B5EF4-FFF2-40B4-BE49-F238E27FC236}">
                <a16:creationId xmlns:a16="http://schemas.microsoft.com/office/drawing/2014/main" xmlns="" id="{A53814E5-21AA-4ED5-A9E2-3C330CA05B6D}"/>
              </a:ext>
            </a:extLst>
          </p:cNvPr>
          <p:cNvSpPr/>
          <p:nvPr/>
        </p:nvSpPr>
        <p:spPr>
          <a:xfrm>
            <a:off x="4603172" y="3853924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תרופות מיוחדות</a:t>
            </a: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xmlns="" id="{1683A316-0C7D-4DF5-B5A4-8441EED6575A}"/>
              </a:ext>
            </a:extLst>
          </p:cNvPr>
          <p:cNvSpPr/>
          <p:nvPr/>
        </p:nvSpPr>
        <p:spPr>
          <a:xfrm>
            <a:off x="514380" y="3108915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800" dirty="0">
                <a:solidFill>
                  <a:srgbClr val="002060"/>
                </a:solidFill>
              </a:rPr>
              <a:t>ניתוחים וטיפולים מחליפי ניתוח בחו"ל</a:t>
            </a:r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xmlns="" id="{9E4BE655-29B4-45C8-A5ED-67E1A82D0900}"/>
              </a:ext>
            </a:extLst>
          </p:cNvPr>
          <p:cNvSpPr/>
          <p:nvPr/>
        </p:nvSpPr>
        <p:spPr>
          <a:xfrm>
            <a:off x="514380" y="3853921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רפואת און-ליין</a:t>
            </a:r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xmlns="" id="{2D700368-43F4-4551-86A9-87A6CD7FBB1D}"/>
              </a:ext>
            </a:extLst>
          </p:cNvPr>
          <p:cNvSpPr/>
          <p:nvPr/>
        </p:nvSpPr>
        <p:spPr>
          <a:xfrm>
            <a:off x="528212" y="4846942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שירותים אמבולטוריים</a:t>
            </a:r>
          </a:p>
        </p:txBody>
      </p:sp>
      <p:sp>
        <p:nvSpPr>
          <p:cNvPr id="35" name="מלבן 34">
            <a:extLst>
              <a:ext uri="{FF2B5EF4-FFF2-40B4-BE49-F238E27FC236}">
                <a16:creationId xmlns:a16="http://schemas.microsoft.com/office/drawing/2014/main" xmlns="" id="{BB3A93C7-0FF1-4C3E-B658-75FF81AA64AF}"/>
              </a:ext>
            </a:extLst>
          </p:cNvPr>
          <p:cNvSpPr/>
          <p:nvPr/>
        </p:nvSpPr>
        <p:spPr>
          <a:xfrm>
            <a:off x="528212" y="5598248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הוצאות רפואיות</a:t>
            </a:r>
          </a:p>
        </p:txBody>
      </p:sp>
      <p:sp>
        <p:nvSpPr>
          <p:cNvPr id="36" name="מלבן 35">
            <a:extLst>
              <a:ext uri="{FF2B5EF4-FFF2-40B4-BE49-F238E27FC236}">
                <a16:creationId xmlns:a16="http://schemas.microsoft.com/office/drawing/2014/main" xmlns="" id="{993334E9-3BB3-4DD8-A8E6-EBA73FFE6D9F}"/>
              </a:ext>
            </a:extLst>
          </p:cNvPr>
          <p:cNvSpPr/>
          <p:nvPr/>
        </p:nvSpPr>
        <p:spPr>
          <a:xfrm>
            <a:off x="4603172" y="4834640"/>
            <a:ext cx="3674895" cy="13122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כיסוי אחיד לניתוחים וטיפולים מחליפי ניתוח בישראל</a:t>
            </a:r>
          </a:p>
        </p:txBody>
      </p:sp>
    </p:spTree>
    <p:extLst>
      <p:ext uri="{BB962C8B-B14F-4D97-AF65-F5344CB8AC3E}">
        <p14:creationId xmlns:p14="http://schemas.microsoft.com/office/powerpoint/2010/main" val="158005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להשתלת איבר (ריאה / לב / כליה / לבלב / כבד / מעי / שחלה / מח עצם), חלק מאיבר וכל שילוב ביניהם, לרבות איבר מלאכותי.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מלא להוצאות הרפואיות - ללא תקרה.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שתי התייעצויות עם מומחה לפני השתלה או טיפול מיוחד בחו"ל.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אשפוז לפני ואחרי ההשתלה – ללא הגבלת ימים. כולל הוצאות צוות רפואי, בדיקות, תרופות ושירותי מעבדה באשפוז.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הטסה רפואית – ללא תקרה. 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טיסה + שהייה בחו"ל + הוצאות כלכלה + הוצאות רפואיות בחו"ל בזמן ההמתנה.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איתור איבר / תורם / הפקת מח עצם מדם טבורי / היקפי.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מסלול פיצוי להשתלה – 350,000 ₪.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הוצאות לתורם איבר.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גמלה חודשית למועמד להשתלה למשך עד 6 חודשים לפני ביצוע ההשתלה.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גמלת החלמה חודשית למשך 24 חודשים לאחר השתלה בגובה 6,000 ₪ לאחר השתלה שאינה השתלת כליה או מח עצם או לבלב, ו- 3,000 ₪ לאחר השתלות אלה.</a:t>
            </a:r>
          </a:p>
          <a:p>
            <a:pPr marL="434893" lvl="4" indent="-342900" algn="just">
              <a:spcBef>
                <a:spcPts val="0"/>
              </a:spcBef>
              <a:spcAft>
                <a:spcPts val="1003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גמלת החלמה חד פעמית בגובה 10,000 ₪ לאחר טיפול מיוחד בחו"ל.</a:t>
            </a:r>
          </a:p>
          <a:p>
            <a:pPr>
              <a:buClr>
                <a:srgbClr val="002060"/>
              </a:buClr>
              <a:buFont typeface="Wingdings" pitchFamily="2" charset="2"/>
              <a:buChar char="§"/>
            </a:pPr>
            <a:endParaRPr lang="he-IL" dirty="0"/>
          </a:p>
        </p:txBody>
      </p:sp>
      <p:sp>
        <p:nvSpPr>
          <p:cNvPr id="6" name="TextBox 5"/>
          <p:cNvSpPr txBox="1"/>
          <p:nvPr/>
        </p:nvSpPr>
        <p:spPr>
          <a:xfrm>
            <a:off x="2235619" y="421286"/>
            <a:ext cx="5505321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פרק השתלות וטיפולים מיוחדים בחו"ל</a:t>
            </a:r>
          </a:p>
        </p:txBody>
      </p:sp>
    </p:spTree>
    <p:extLst>
      <p:ext uri="{BB962C8B-B14F-4D97-AF65-F5344CB8AC3E}">
        <p14:creationId xmlns:p14="http://schemas.microsoft.com/office/powerpoint/2010/main" val="252506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לתרופה שאינה מכוסה בסל הבריאות.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לתרופה המכוסה בסל, אך לא ממומנת למבוטח בשל הגדרת ההתוויה הרפואית.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לתרופות </a:t>
            </a:r>
            <a:r>
              <a:rPr lang="en-US" sz="2000" dirty="0">
                <a:cs typeface="Arial" pitchFamily="34" charset="0"/>
              </a:rPr>
              <a:t>OFF LABEL</a:t>
            </a:r>
            <a:r>
              <a:rPr lang="he-IL" sz="2000" dirty="0">
                <a:cs typeface="Arial" pitchFamily="34" charset="0"/>
              </a:rPr>
              <a:t> – תרופות </a:t>
            </a:r>
            <a:r>
              <a:rPr lang="he-IL" sz="2000" dirty="0" err="1">
                <a:cs typeface="Arial" pitchFamily="34" charset="0"/>
              </a:rPr>
              <a:t>נסיוניות</a:t>
            </a:r>
            <a:r>
              <a:rPr lang="he-IL" sz="2000" dirty="0">
                <a:cs typeface="Arial" pitchFamily="34" charset="0"/>
              </a:rPr>
              <a:t> אשר יש הוכחה מדעית ליעילותן למבוטח.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לתרופות "יתום" – תרופות למחלות נדירות.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לתרופות מיוחדות – תרופות בהתאמה אישית, תרופות שהומלצו על פי אבחון גנטי ותרופות </a:t>
            </a:r>
            <a:r>
              <a:rPr lang="en-US" sz="2000" dirty="0">
                <a:cs typeface="Arial" pitchFamily="34" charset="0"/>
              </a:rPr>
              <a:t>IND</a:t>
            </a:r>
            <a:r>
              <a:rPr lang="he-IL" sz="2000" dirty="0">
                <a:cs typeface="Arial" pitchFamily="34" charset="0"/>
              </a:rPr>
              <a:t>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בגובה 2,500,000 ₪ (1,000,000 לתרופה מיוחדת).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השתתפות עצמית לתרופה בגובה 150 ₪ לחודש, ולא יותר משתי תרופות לחודש (מתרופה שלישית ללא השתתפות עצמית). פטור מהשתתפות עצמית לתרופות לסרטן או לתרופות שעלותן מעל 5,000 ₪.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כיסוי לטיפול רפואי הכרוך במתן התרופה – 5,000 ₪.</a:t>
            </a:r>
          </a:p>
          <a:p>
            <a:pPr marL="434893" lvl="4" indent="-342900" algn="just"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הקלות במצב רפואי קודם (כיסוי החמרה ותרופה זהה למחלה שונה).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70315" y="411238"/>
            <a:ext cx="2137411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פרק התרופות</a:t>
            </a:r>
          </a:p>
        </p:txBody>
      </p:sp>
    </p:spTree>
    <p:extLst>
      <p:ext uri="{BB962C8B-B14F-4D97-AF65-F5344CB8AC3E}">
        <p14:creationId xmlns:p14="http://schemas.microsoft.com/office/powerpoint/2010/main" val="365998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7495" y="1369657"/>
            <a:ext cx="9664999" cy="5387299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101885" tIns="50941" rIns="101885" bIns="50941" numCol="1" anchor="t" anchorCtr="0" compatLnSpc="1">
            <a:prstTxWarp prst="textNoShape">
              <a:avLst/>
            </a:prstTxWarp>
            <a:noAutofit/>
          </a:bodyPr>
          <a:lstStyle/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כיסוי לניתוחים פרטיים בחו"ל על פי בחירת המבוטח – ללא תקרה.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במקרה בו נדרש המבוטח להטסה רפואית או במקרה של ניתוח גדול (לב/מוח/גב או אשפוז מעל 7 ימים) – כיסוי גם לטיסה ושהייה.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כיסוי להטסה רפואית – ללא תקרה.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כיסוי אביזר מושתל – עד 70,000 ₪.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במהלך האשפוז:</a:t>
            </a:r>
          </a:p>
          <a:p>
            <a:pPr marL="682625" lvl="5" indent="-280988" algn="just" rtl="1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בדיקות רפואיות לפני, במהלך ולאחר ניתוח, בקשר עם ביצועו.</a:t>
            </a:r>
          </a:p>
          <a:p>
            <a:pPr marL="682625" lvl="5" indent="-280988" algn="just" rtl="1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טיפול תרופתי.</a:t>
            </a:r>
          </a:p>
          <a:p>
            <a:pPr marL="682625" lvl="5" indent="-280988" algn="just" rtl="1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פיסיותרפיה.</a:t>
            </a:r>
          </a:p>
          <a:p>
            <a:pPr marL="682625" lvl="5" indent="-280988" algn="just" rtl="1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טיפול נמרץ.</a:t>
            </a:r>
          </a:p>
          <a:p>
            <a:pPr marL="682625" lvl="5" indent="-280988" algn="just" rtl="1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cs typeface="Arial" pitchFamily="34" charset="0"/>
              </a:rPr>
              <a:t>כל הוצאה רפואית אחרת הנדרשת על פי הנחיית המטפל ו/או הצוות הרפואי.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endParaRPr lang="he-IL" sz="2200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0214" y="421287"/>
            <a:ext cx="2217561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ניתוחים בחו"ל</a:t>
            </a:r>
          </a:p>
        </p:txBody>
      </p:sp>
    </p:spTree>
    <p:extLst>
      <p:ext uri="{BB962C8B-B14F-4D97-AF65-F5344CB8AC3E}">
        <p14:creationId xmlns:p14="http://schemas.microsoft.com/office/powerpoint/2010/main" val="88979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Grp="1" noChangeArrowheads="1"/>
          </p:cNvSpPr>
          <p:nvPr>
            <p:ph idx="1"/>
          </p:nvPr>
        </p:nvSpPr>
        <p:spPr bwMode="auto">
          <a:xfrm>
            <a:off x="456136" y="1349375"/>
            <a:ext cx="9266237" cy="591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 fontAlgn="base"/>
            <a:r>
              <a:rPr lang="he-IL" sz="2400" b="0" i="0" dirty="0">
                <a:solidFill>
                  <a:srgbClr val="003F80"/>
                </a:solidFill>
                <a:effectLst/>
                <a:latin typeface="mfw_protocolharelmedium"/>
              </a:rPr>
              <a:t>מה כולל כתב השירות?</a:t>
            </a:r>
          </a:p>
          <a:p>
            <a:pPr algn="r" fontAlgn="base">
              <a:buFont typeface="Arial" panose="020B0604020202020204" pitchFamily="34" charset="0"/>
              <a:buChar char="•"/>
            </a:pPr>
            <a:r>
              <a:rPr lang="he-IL" sz="1800" b="0" i="0" dirty="0">
                <a:solidFill>
                  <a:srgbClr val="585858"/>
                </a:solidFill>
                <a:effectLst/>
                <a:latin typeface="mfw_protocolharel"/>
              </a:rPr>
              <a:t>ייעוץ רפואי מקוון עם רופא משפחה או רופא ילדים, תוך 30 דקות מרגע פנייתך ללא עלות .</a:t>
            </a:r>
          </a:p>
          <a:p>
            <a:pPr algn="r" fontAlgn="base">
              <a:buFont typeface="Arial" panose="020B0604020202020204" pitchFamily="34" charset="0"/>
              <a:buChar char="•"/>
            </a:pPr>
            <a:r>
              <a:rPr lang="he-IL" sz="1800" b="0" i="0" dirty="0">
                <a:solidFill>
                  <a:srgbClr val="585858"/>
                </a:solidFill>
                <a:effectLst/>
                <a:latin typeface="mfw_protocolharel"/>
              </a:rPr>
              <a:t>ייעוץ מקוון עם רופא מומחה תוך 24 שעות מרגע פנייתך, בתחומים הבאים: אף-אוזן-גרון, אונקולוגיה, אורולוגיה, אלרגיה, אורתופדיה, אנדוקרינולוגיה, המטולוגיה, גניקולוגיה, גסטרו ילדים, כירורגיית ילדים, כירורגיה, קרדיולוגיה, נוירולוגיה, כאב, נפרולוגיה, יתר לחץ דם ועוד. עלות השירות 100 ₪ השתתפות עצמית.</a:t>
            </a:r>
          </a:p>
          <a:p>
            <a:pPr algn="r" fontAlgn="base">
              <a:buFont typeface="Arial" panose="020B0604020202020204" pitchFamily="34" charset="0"/>
              <a:buChar char="•"/>
            </a:pPr>
            <a:r>
              <a:rPr lang="he-IL" sz="1800" b="0" i="0" dirty="0">
                <a:solidFill>
                  <a:srgbClr val="585858"/>
                </a:solidFill>
                <a:effectLst/>
                <a:latin typeface="mfw_protocolharel"/>
              </a:rPr>
              <a:t>במידת הצורך, הפניה לחדר מיון או המשך טיפול במרפאות לרפואה ראשונית, ללא כל צורך בהליך רישום ובתשלום השתתפות עצמית.</a:t>
            </a:r>
          </a:p>
          <a:p>
            <a:pPr algn="r" fontAlgn="base">
              <a:buFont typeface="Arial" panose="020B0604020202020204" pitchFamily="34" charset="0"/>
              <a:buChar char="•"/>
            </a:pPr>
            <a:r>
              <a:rPr lang="he-IL" sz="1800" b="0" i="0" dirty="0">
                <a:solidFill>
                  <a:srgbClr val="585858"/>
                </a:solidFill>
                <a:effectLst/>
                <a:latin typeface="mfw_protocolharel"/>
              </a:rPr>
              <a:t>במידת הצורך, אפשרות לקבלת מרשם און-ליין ואפשרות להעברתו לבית המרקחת (חתום </a:t>
            </a:r>
            <a:r>
              <a:rPr lang="he-IL" sz="1800" b="0" i="0" dirty="0" err="1">
                <a:solidFill>
                  <a:srgbClr val="585858"/>
                </a:solidFill>
                <a:effectLst/>
                <a:latin typeface="mfw_protocolharel"/>
              </a:rPr>
              <a:t>דיגטלי</a:t>
            </a:r>
            <a:r>
              <a:rPr lang="he-IL" sz="1800" b="0" i="0" dirty="0">
                <a:solidFill>
                  <a:srgbClr val="585858"/>
                </a:solidFill>
                <a:effectLst/>
                <a:latin typeface="mfw_protocolharel"/>
              </a:rPr>
              <a:t> ברשת סופר פארם).</a:t>
            </a:r>
          </a:p>
          <a:p>
            <a:pPr algn="r" fontAlgn="base"/>
            <a:r>
              <a:rPr lang="he-IL" sz="2000" b="0" i="0" dirty="0">
                <a:solidFill>
                  <a:srgbClr val="003F80"/>
                </a:solidFill>
                <a:effectLst/>
                <a:latin typeface="mfw_protocolharelmedium"/>
              </a:rPr>
              <a:t>כיצד ניתן לקבל את השירות?</a:t>
            </a:r>
          </a:p>
          <a:p>
            <a:pPr algn="r" fontAlgn="base"/>
            <a:r>
              <a:rPr lang="he-IL" sz="2000" b="0" i="0" dirty="0">
                <a:solidFill>
                  <a:srgbClr val="585858"/>
                </a:solidFill>
                <a:effectLst/>
                <a:latin typeface="mfw_protocolharel"/>
              </a:rPr>
              <a:t>     לקבלת השירות ניתן לפנות לאתר </a:t>
            </a:r>
            <a:r>
              <a:rPr lang="en-US" sz="2000" b="0" i="0" dirty="0">
                <a:solidFill>
                  <a:srgbClr val="585858"/>
                </a:solidFill>
                <a:effectLst/>
                <a:latin typeface="mfw_protocolharel"/>
              </a:rPr>
              <a:t> virtualclinic.bikurofe.co.il</a:t>
            </a:r>
            <a:r>
              <a:rPr lang="he-IL" sz="2000" b="0" i="0" dirty="0">
                <a:solidFill>
                  <a:srgbClr val="585858"/>
                </a:solidFill>
                <a:effectLst/>
                <a:latin typeface="mfw_protocolharel"/>
              </a:rPr>
              <a:t> או למוקד הטלפוני של חברת </a:t>
            </a:r>
            <a:r>
              <a:rPr lang="he-IL" sz="2000" b="1" i="0" dirty="0" err="1">
                <a:solidFill>
                  <a:srgbClr val="585858"/>
                </a:solidFill>
                <a:effectLst/>
                <a:latin typeface="mfw_protocolharel"/>
              </a:rPr>
              <a:t>ביקורופא</a:t>
            </a:r>
            <a:r>
              <a:rPr lang="he-IL" sz="2000" b="1" i="0" dirty="0">
                <a:solidFill>
                  <a:srgbClr val="585858"/>
                </a:solidFill>
                <a:effectLst/>
                <a:latin typeface="mfw_protocolharel"/>
              </a:rPr>
              <a:t> (</a:t>
            </a:r>
            <a:r>
              <a:rPr lang="he-IL" sz="2000" b="0" i="0" u="none" strike="noStrike" dirty="0">
                <a:solidFill>
                  <a:srgbClr val="003F80"/>
                </a:solidFill>
                <a:effectLst/>
                <a:latin typeface="mfw_protocolharel"/>
                <a:hlinkClick r:id="rId3" tooltip="1-800-260-660"/>
              </a:rPr>
              <a:t>1-800-260-660</a:t>
            </a:r>
            <a:r>
              <a:rPr lang="he-IL" sz="2000" b="0" i="0" u="none" strike="noStrike" dirty="0">
                <a:solidFill>
                  <a:srgbClr val="003F80"/>
                </a:solidFill>
                <a:effectLst/>
                <a:latin typeface="mfw_protocolharel"/>
              </a:rPr>
              <a:t> ) </a:t>
            </a:r>
            <a:r>
              <a:rPr lang="he-IL" sz="2000" b="0" i="0" dirty="0">
                <a:solidFill>
                  <a:srgbClr val="585858"/>
                </a:solidFill>
                <a:effectLst/>
                <a:latin typeface="mfw_protocolharel"/>
              </a:rPr>
              <a:t>בין השעות 06:00-18:00 בימים א' – ה' , ביום שישי החל מהשעה 14:00 ועד יום ראשון בשעה 6:00 בבוקר</a:t>
            </a:r>
            <a:r>
              <a:rPr lang="he-IL" sz="2000" b="0" i="0" u="sng" strike="noStrike" dirty="0">
                <a:solidFill>
                  <a:srgbClr val="585858"/>
                </a:solidFill>
                <a:effectLst/>
                <a:latin typeface="mfw_protocolharel"/>
              </a:rPr>
              <a:t/>
            </a:r>
            <a:br>
              <a:rPr lang="he-IL" sz="2000" b="0" i="0" u="sng" strike="noStrike" dirty="0">
                <a:solidFill>
                  <a:srgbClr val="585858"/>
                </a:solidFill>
                <a:effectLst/>
                <a:latin typeface="mfw_protocolharel"/>
              </a:rPr>
            </a:br>
            <a:endParaRPr lang="he-IL" sz="2000" b="0" i="0" dirty="0">
              <a:solidFill>
                <a:srgbClr val="585858"/>
              </a:solidFill>
              <a:effectLst/>
              <a:latin typeface="mfw_protocolharel"/>
            </a:endParaRPr>
          </a:p>
          <a:p>
            <a:pPr algn="r" fontAlgn="base"/>
            <a:r>
              <a:rPr lang="he-IL" sz="2000" b="0" i="0" dirty="0">
                <a:solidFill>
                  <a:srgbClr val="585858"/>
                </a:solidFill>
                <a:effectLst/>
                <a:latin typeface="mfw_protocolharel"/>
              </a:rPr>
              <a:t>      השירות ניתן באמצעות חברת </a:t>
            </a:r>
            <a:r>
              <a:rPr lang="he-IL" sz="2000" b="1" i="0" dirty="0" err="1">
                <a:solidFill>
                  <a:srgbClr val="585858"/>
                </a:solidFill>
                <a:effectLst/>
                <a:latin typeface="mfw_protocolharel"/>
              </a:rPr>
              <a:t>ביקורופא</a:t>
            </a:r>
            <a:r>
              <a:rPr lang="he-IL" sz="2000" b="0" i="0" dirty="0">
                <a:solidFill>
                  <a:srgbClr val="585858"/>
                </a:solidFill>
                <a:effectLst/>
                <a:latin typeface="mfw_protocolharel"/>
              </a:rPr>
              <a:t> ועם נותני השירות נמנים מומחים מהמרכז הרפואי שיבא.</a:t>
            </a:r>
          </a:p>
          <a:p>
            <a:r>
              <a:rPr lang="he-IL" sz="2400" dirty="0"/>
              <a:t/>
            </a:r>
            <a:br>
              <a:rPr lang="he-IL" sz="2400" dirty="0"/>
            </a:br>
            <a:endParaRPr lang="he-IL" sz="2200" dirty="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1250" y="508000"/>
            <a:ext cx="217748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רפואת און-ליין</a:t>
            </a:r>
          </a:p>
        </p:txBody>
      </p:sp>
    </p:spTree>
    <p:extLst>
      <p:ext uri="{BB962C8B-B14F-4D97-AF65-F5344CB8AC3E}">
        <p14:creationId xmlns:p14="http://schemas.microsoft.com/office/powerpoint/2010/main" val="365998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dirty="0"/>
              <a:t>מבנה הביטוח</a:t>
            </a:r>
          </a:p>
        </p:txBody>
      </p:sp>
      <p:cxnSp>
        <p:nvCxnSpPr>
          <p:cNvPr id="6" name="מחבר ישר 5"/>
          <p:cNvCxnSpPr/>
          <p:nvPr/>
        </p:nvCxnSpPr>
        <p:spPr>
          <a:xfrm flipH="1">
            <a:off x="435159" y="4624751"/>
            <a:ext cx="9189671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477615" y="3516526"/>
            <a:ext cx="152185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רובד בסיס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2505" y="5520648"/>
            <a:ext cx="1686967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רובד מורחב</a:t>
            </a: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435159" y="2908637"/>
            <a:ext cx="9189671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4380" y="1566522"/>
            <a:ext cx="7763688" cy="11801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en-US"/>
            </a:defPPr>
            <a:lvl1pPr algn="ctr">
              <a:defRPr sz="2000">
                <a:solidFill>
                  <a:srgbClr val="002060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endParaRPr lang="he-IL" dirty="0"/>
          </a:p>
          <a:p>
            <a:r>
              <a:rPr lang="he-IL" dirty="0"/>
              <a:t>פרק כללי</a:t>
            </a:r>
          </a:p>
          <a:p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xmlns="" id="{25B95EBC-5B8D-42EE-9157-3232288D8FFA}"/>
              </a:ext>
            </a:extLst>
          </p:cNvPr>
          <p:cNvSpPr/>
          <p:nvPr/>
        </p:nvSpPr>
        <p:spPr>
          <a:xfrm>
            <a:off x="4603173" y="3121823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השתלות וטיפולים מיוחדים בחו"ל</a:t>
            </a:r>
          </a:p>
        </p:txBody>
      </p:sp>
      <p:sp>
        <p:nvSpPr>
          <p:cNvPr id="29" name="מלבן 28">
            <a:extLst>
              <a:ext uri="{FF2B5EF4-FFF2-40B4-BE49-F238E27FC236}">
                <a16:creationId xmlns:a16="http://schemas.microsoft.com/office/drawing/2014/main" xmlns="" id="{A53814E5-21AA-4ED5-A9E2-3C330CA05B6D}"/>
              </a:ext>
            </a:extLst>
          </p:cNvPr>
          <p:cNvSpPr/>
          <p:nvPr/>
        </p:nvSpPr>
        <p:spPr>
          <a:xfrm>
            <a:off x="4603172" y="3853924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תרופות מיוחדות</a:t>
            </a: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xmlns="" id="{1683A316-0C7D-4DF5-B5A4-8441EED6575A}"/>
              </a:ext>
            </a:extLst>
          </p:cNvPr>
          <p:cNvSpPr/>
          <p:nvPr/>
        </p:nvSpPr>
        <p:spPr>
          <a:xfrm>
            <a:off x="514380" y="3108915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800" dirty="0">
                <a:solidFill>
                  <a:srgbClr val="002060"/>
                </a:solidFill>
              </a:rPr>
              <a:t>ניתוחים וטיפולים מחליפי ניתוח בחו"ל</a:t>
            </a:r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xmlns="" id="{9E4BE655-29B4-45C8-A5ED-67E1A82D0900}"/>
              </a:ext>
            </a:extLst>
          </p:cNvPr>
          <p:cNvSpPr/>
          <p:nvPr/>
        </p:nvSpPr>
        <p:spPr>
          <a:xfrm>
            <a:off x="514380" y="3853921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רפואת און-ליין</a:t>
            </a:r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xmlns="" id="{2D700368-43F4-4551-86A9-87A6CD7FBB1D}"/>
              </a:ext>
            </a:extLst>
          </p:cNvPr>
          <p:cNvSpPr/>
          <p:nvPr/>
        </p:nvSpPr>
        <p:spPr>
          <a:xfrm>
            <a:off x="528212" y="4846942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שירותים אמבולטוריים</a:t>
            </a:r>
          </a:p>
        </p:txBody>
      </p:sp>
      <p:sp>
        <p:nvSpPr>
          <p:cNvPr id="35" name="מלבן 34">
            <a:extLst>
              <a:ext uri="{FF2B5EF4-FFF2-40B4-BE49-F238E27FC236}">
                <a16:creationId xmlns:a16="http://schemas.microsoft.com/office/drawing/2014/main" xmlns="" id="{BB3A93C7-0FF1-4C3E-B658-75FF81AA64AF}"/>
              </a:ext>
            </a:extLst>
          </p:cNvPr>
          <p:cNvSpPr/>
          <p:nvPr/>
        </p:nvSpPr>
        <p:spPr>
          <a:xfrm>
            <a:off x="528212" y="5598248"/>
            <a:ext cx="3674895" cy="548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הוצאות רפואיות</a:t>
            </a:r>
          </a:p>
        </p:txBody>
      </p:sp>
      <p:sp>
        <p:nvSpPr>
          <p:cNvPr id="36" name="מלבן 35">
            <a:extLst>
              <a:ext uri="{FF2B5EF4-FFF2-40B4-BE49-F238E27FC236}">
                <a16:creationId xmlns:a16="http://schemas.microsoft.com/office/drawing/2014/main" xmlns="" id="{993334E9-3BB3-4DD8-A8E6-EBA73FFE6D9F}"/>
              </a:ext>
            </a:extLst>
          </p:cNvPr>
          <p:cNvSpPr/>
          <p:nvPr/>
        </p:nvSpPr>
        <p:spPr>
          <a:xfrm>
            <a:off x="4603172" y="4834640"/>
            <a:ext cx="3674895" cy="13122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</a:rPr>
              <a:t>כיסוי אחיד לניתוחים וטיפולים מחליפי ניתוח בישראל</a:t>
            </a:r>
          </a:p>
        </p:txBody>
      </p:sp>
    </p:spTree>
    <p:extLst>
      <p:ext uri="{BB962C8B-B14F-4D97-AF65-F5344CB8AC3E}">
        <p14:creationId xmlns:p14="http://schemas.microsoft.com/office/powerpoint/2010/main" val="240784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1573" y="401190"/>
            <a:ext cx="7316778" cy="821040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ניתוחים בישראל טיפולים מחליפי ניתוח והתייעצויות</a:t>
            </a:r>
          </a:p>
          <a:p>
            <a:pPr algn="ctr"/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(הכיסוי האחיד)</a:t>
            </a:r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361741" y="1264083"/>
            <a:ext cx="9365063" cy="436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34893" marR="0" lvl="4" indent="-342900" algn="just" defTabSz="1019175" latinLnBrk="0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SzTx/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כיסוי למקרה של ביצוע ניתוח בישראל, כולל ניתוח מניעתי</a:t>
            </a:r>
          </a:p>
          <a:p>
            <a:pPr marL="434893" lvl="4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כיסוי מלא לשכר מנתח שבהסכם בלבד</a:t>
            </a:r>
          </a:p>
          <a:p>
            <a:pPr marL="434893" lvl="4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כיסוי קבוע מראש למנתח אחר</a:t>
            </a:r>
          </a:p>
          <a:p>
            <a:pPr marL="434893" lvl="4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כיסוי לשלוש התייעצויות בשנה עם מנתח הסכם, או החזר בגובה 1,500 ₪ להתייעצות עם מנתח שאינו מנתח הסכם.</a:t>
            </a:r>
          </a:p>
          <a:p>
            <a:pPr marL="434893" lvl="4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ניתוח בבית חולים פרטי או במרפאה כירורגית פרטית - כל ההוצאות הרפואיות הנדרשות לשם ביצוע הניתוח ולאשפוז הנלווה לביצועו, לרבות:</a:t>
            </a:r>
          </a:p>
          <a:p>
            <a:pPr marL="892093" lvl="5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שכר רופא מרדים</a:t>
            </a:r>
          </a:p>
          <a:p>
            <a:pPr marL="892093" lvl="5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הוצאות חדר ניתוח</a:t>
            </a:r>
          </a:p>
          <a:p>
            <a:pPr marL="892093" lvl="5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ציוד מתכלה ושתלים</a:t>
            </a:r>
          </a:p>
          <a:p>
            <a:pPr marL="892093" lvl="5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תרופות במהלך הניתוח והאשפוז</a:t>
            </a:r>
          </a:p>
          <a:p>
            <a:pPr marL="892093" lvl="5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בדיקות שבוצעו כחלק מהניתוח</a:t>
            </a:r>
          </a:p>
          <a:p>
            <a:pPr marL="892093" lvl="5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הוצאות אשפוז עד לתקרה של 30 ימי אשפוז כולל אשפוז טרום ניתוח</a:t>
            </a:r>
          </a:p>
          <a:p>
            <a:pPr marL="434893" lvl="4" indent="-342900" algn="just" defTabSz="1019175">
              <a:lnSpc>
                <a:spcPct val="80000"/>
              </a:lnSpc>
              <a:spcBef>
                <a:spcPct val="20000"/>
              </a:spcBef>
              <a:spcAft>
                <a:spcPts val="669"/>
              </a:spcAft>
              <a:buClr>
                <a:srgbClr val="002060"/>
              </a:buClr>
              <a:buFont typeface="Wingdings" pitchFamily="2" charset="2"/>
              <a:buChar char="§"/>
              <a:tabLst>
                <a:tab pos="7003907" algn="l"/>
              </a:tabLst>
              <a:defRPr/>
            </a:pPr>
            <a:r>
              <a:rPr lang="he-IL" sz="2000" dirty="0">
                <a:latin typeface="+mn-lt"/>
                <a:ea typeface="+mj-ea"/>
              </a:rPr>
              <a:t>טיפול מחליף ניתוח, המבוצע בידי רופא מומחה כתחליף לביצוע ניתוח</a:t>
            </a:r>
            <a:endParaRPr lang="en-US" sz="2000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76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0" y="6417392"/>
            <a:ext cx="10059988" cy="1356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01" tIns="50950" rIns="101901" bIns="50950" rtlCol="1" anchor="ctr"/>
          <a:lstStyle/>
          <a:p>
            <a:pPr algn="ctr"/>
            <a:endParaRPr lang="he-IL"/>
          </a:p>
        </p:txBody>
      </p:sp>
      <p:graphicFrame>
        <p:nvGraphicFramePr>
          <p:cNvPr id="7" name="מציין מיקום תוכן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09922"/>
              </p:ext>
            </p:extLst>
          </p:nvPr>
        </p:nvGraphicFramePr>
        <p:xfrm>
          <a:off x="38100" y="713256"/>
          <a:ext cx="9957881" cy="690495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5536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39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703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6245"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bg1"/>
                          </a:solidFill>
                        </a:rPr>
                        <a:t>השירות</a:t>
                      </a:r>
                    </a:p>
                  </a:txBody>
                  <a:tcPr marL="100600" marR="100600" marT="51827" marB="51827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bg1"/>
                          </a:solidFill>
                        </a:rPr>
                        <a:t>הכיסוי</a:t>
                      </a:r>
                    </a:p>
                  </a:txBody>
                  <a:tcPr marL="100600" marR="100600" marT="51827" marB="51827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bg1"/>
                          </a:solidFill>
                        </a:rPr>
                        <a:t>עד תקרה</a:t>
                      </a:r>
                    </a:p>
                  </a:txBody>
                  <a:tcPr marL="100600" marR="100600" marT="51827" marB="51827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322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התייעצויות מומחה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1,000₪</a:t>
                      </a:r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 להתייעצות עד 3 התייעצויות בשנה</a:t>
                      </a:r>
                      <a:endParaRPr lang="he-IL" sz="1600" b="0" dirty="0">
                        <a:solidFill>
                          <a:srgbClr val="002060"/>
                        </a:solidFill>
                      </a:endParaRP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9075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 err="1">
                          <a:solidFill>
                            <a:srgbClr val="002060"/>
                          </a:solidFill>
                        </a:rPr>
                        <a:t>חוו"ד</a:t>
                      </a: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 בחו"ל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כיסוי מלא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ספק הסכם – ללא תקרה.</a:t>
                      </a:r>
                    </a:p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ספק אחר – 4,000 ₪.</a:t>
                      </a:r>
                    </a:p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טיסה  ושהייה</a:t>
                      </a:r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 – 7,500 ₪.</a:t>
                      </a:r>
                      <a:endParaRPr lang="he-IL" sz="1600" b="0" dirty="0">
                        <a:solidFill>
                          <a:srgbClr val="002060"/>
                        </a:solidFill>
                      </a:endParaRP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9645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בדיקות רפואיות</a:t>
                      </a:r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 אבחנתיות</a:t>
                      </a:r>
                      <a:endParaRPr lang="he-IL" sz="1600" b="0" dirty="0">
                        <a:solidFill>
                          <a:srgbClr val="002060"/>
                        </a:solidFill>
                      </a:endParaRP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4,000 ₪ לבדיקה ועד 13,000 בשנה.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9803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בדיקות אבחון וקביעת דרכי טיפול לסרטן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40,000 ₪ בשנה.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9645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 err="1">
                          <a:solidFill>
                            <a:srgbClr val="002060"/>
                          </a:solidFill>
                        </a:rPr>
                        <a:t>פיסיותרפיה</a:t>
                      </a: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 ושיקום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350 ₪ לטיפול</a:t>
                      </a:r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 ועד 12 טיפולים בשנה</a:t>
                      </a:r>
                      <a:endParaRPr lang="he-IL" sz="1600" b="0" dirty="0">
                        <a:solidFill>
                          <a:srgbClr val="002060"/>
                        </a:solidFill>
                      </a:endParaRP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3529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כימותרפיה / רדיו תרפיה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40,000 ₪ בשנה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75545"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הריון ולידה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>
                        <a:spcAft>
                          <a:spcPts val="300"/>
                        </a:spcAft>
                      </a:pP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spcAft>
                          <a:spcPts val="300"/>
                        </a:spcAft>
                      </a:pPr>
                      <a:r>
                        <a:rPr lang="he-IL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שקיפות עורפית, סקירת מערכות, מי שפיר / סיסי </a:t>
                      </a:r>
                      <a:r>
                        <a:rPr lang="he-IL" sz="1600" b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שיליה</a:t>
                      </a:r>
                      <a:r>
                        <a:rPr lang="he-IL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NIPT</a:t>
                      </a:r>
                      <a:r>
                        <a:rPr lang="he-IL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צ'יפ גנטי – 4,000 ₪.</a:t>
                      </a:r>
                    </a:p>
                    <a:p>
                      <a:pPr marL="0" algn="r" defTabSz="914400" rtl="1" eaLnBrk="1" latinLnBrk="0" hangingPunct="1">
                        <a:spcAft>
                          <a:spcPts val="300"/>
                        </a:spcAft>
                      </a:pPr>
                      <a:r>
                        <a:rPr lang="he-IL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סיקור גנטי – 1,000 ₪.</a:t>
                      </a:r>
                    </a:p>
                    <a:p>
                      <a:pPr marL="0" algn="r" defTabSz="914400" rtl="1" eaLnBrk="1" latinLnBrk="0" hangingPunct="1">
                        <a:spcAft>
                          <a:spcPts val="300"/>
                        </a:spcAft>
                      </a:pPr>
                      <a:r>
                        <a:rPr lang="he-IL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הפסקת הריון בגלולת </a:t>
                      </a:r>
                      <a:r>
                        <a:rPr lang="he-IL" sz="1600" b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מייפגין</a:t>
                      </a:r>
                      <a:r>
                        <a:rPr lang="he-IL" sz="16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– 3,500 ₪.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78521"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 err="1">
                          <a:solidFill>
                            <a:srgbClr val="002060"/>
                          </a:solidFill>
                        </a:rPr>
                        <a:t>הפרייה</a:t>
                      </a: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 חוץ גופית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  <a:p>
                      <a:pPr rtl="1"/>
                      <a:endParaRPr lang="he-IL" sz="1600" b="0" dirty="0">
                        <a:solidFill>
                          <a:srgbClr val="002060"/>
                        </a:solidFill>
                      </a:endParaRP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בישראל – 10,000</a:t>
                      </a:r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 ₪ למחזור ועד שני מחזורי טיפול</a:t>
                      </a:r>
                    </a:p>
                    <a:p>
                      <a:pPr rtl="1"/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טיפול בחו"ל – 20,000 ₪ למחזור ועד שני מחזורי טיפול</a:t>
                      </a:r>
                    </a:p>
                    <a:p>
                      <a:pPr rtl="1"/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* הכיסוי לצורך לידת ילד ראשון / שני.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50553"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התפתחות הילד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בדיקות אבחון – 1,500 ₪</a:t>
                      </a:r>
                    </a:p>
                    <a:p>
                      <a:pPr rtl="1"/>
                      <a:r>
                        <a:rPr lang="he-IL" sz="1600" b="0" baseline="0" dirty="0">
                          <a:solidFill>
                            <a:srgbClr val="002060"/>
                          </a:solidFill>
                        </a:rPr>
                        <a:t>בעיות התפתחות – 120 ₪ לטיפול עד 20 טיפולים בשנה.</a:t>
                      </a:r>
                      <a:endParaRPr lang="he-IL" sz="1600" b="0" dirty="0">
                        <a:solidFill>
                          <a:srgbClr val="002060"/>
                        </a:solidFill>
                      </a:endParaRP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7947"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אביזרים רפואיים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60%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10,000 ₪ לכל תקופת הביטוח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1003843078"/>
                  </a:ext>
                </a:extLst>
              </a:tr>
              <a:tr h="387947"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בדיקות </a:t>
                      </a:r>
                      <a:r>
                        <a:rPr lang="he-IL" sz="1600" b="0" dirty="0" err="1">
                          <a:solidFill>
                            <a:srgbClr val="002060"/>
                          </a:solidFill>
                        </a:rPr>
                        <a:t>נשאות</a:t>
                      </a:r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 גנים סרטניים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4,000 ₪ לכל תקופת הביטוח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3640477303"/>
                  </a:ext>
                </a:extLst>
              </a:tr>
              <a:tr h="387947"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טיפולים אונקולוגיים מתקדמים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80% מההוצאה </a:t>
                      </a:r>
                    </a:p>
                  </a:txBody>
                  <a:tcPr marL="100600" marR="100600" marT="51827" marB="51827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0" dirty="0">
                          <a:solidFill>
                            <a:srgbClr val="002060"/>
                          </a:solidFill>
                        </a:rPr>
                        <a:t>100,000 ₪ לכל תקופת הביטוח</a:t>
                      </a:r>
                    </a:p>
                  </a:txBody>
                  <a:tcPr marL="100600" marR="100600" marT="51827" marB="51827"/>
                </a:tc>
                <a:extLst>
                  <a:ext uri="{0D108BD9-81ED-4DB2-BD59-A6C34878D82A}">
                    <a16:rowId xmlns:a16="http://schemas.microsoft.com/office/drawing/2014/main" xmlns="" val="415500185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1164" y="273073"/>
            <a:ext cx="3235468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שירותים אמבולטוריים</a:t>
            </a:r>
          </a:p>
        </p:txBody>
      </p:sp>
    </p:spTree>
    <p:extLst>
      <p:ext uri="{BB962C8B-B14F-4D97-AF65-F5344CB8AC3E}">
        <p14:creationId xmlns:p14="http://schemas.microsoft.com/office/powerpoint/2010/main" val="6477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97495" y="1369658"/>
            <a:ext cx="9664999" cy="480606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101885" tIns="50941" rIns="101885" bIns="50941" numCol="1" anchor="t" anchorCtr="0" compatLnSpc="1">
            <a:prstTxWarp prst="textNoShape">
              <a:avLst/>
            </a:prstTxWarp>
            <a:noAutofit/>
          </a:bodyPr>
          <a:lstStyle/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אחות פרטית באשפוז.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אשפוז פרטי (30% השתתפות עצמית).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התקנת אביזר רפואי, לרבות החדרת תכשירים רפואיים, הזרקות אפידורליות תחת </a:t>
            </a:r>
            <a:r>
              <a:rPr lang="he-IL" sz="2200" dirty="0" err="1">
                <a:cs typeface="Arial" pitchFamily="34" charset="0"/>
              </a:rPr>
              <a:t>הדמייה</a:t>
            </a:r>
            <a:r>
              <a:rPr lang="he-IL" sz="2200" dirty="0">
                <a:cs typeface="Arial" pitchFamily="34" charset="0"/>
              </a:rPr>
              <a:t> ועוד.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העברות ונסיעות לביצוע טיפול רפואי בישראל (באמבולנס או בהטסה רפואית).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הוצאות שהייה בישראל (שהיה במלון לבני משפחה המתגוררים מעל 100 ק"מ ממקום הטיפול).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הוצאות החלמה לאחר ניתוח גדול.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הוצאות שיקום ופיסיותרפיה לאחר ניתוח גדול.</a:t>
            </a:r>
          </a:p>
          <a:p>
            <a:pPr marL="434893" lvl="4" indent="-342900" algn="just">
              <a:spcAft>
                <a:spcPts val="669"/>
              </a:spcAft>
              <a:buClr>
                <a:srgbClr val="002060"/>
              </a:buClr>
              <a:buFont typeface="Wingdings" panose="05000000000000000000" pitchFamily="2" charset="2"/>
              <a:buChar char="§"/>
              <a:tabLst>
                <a:tab pos="7003907" algn="l"/>
              </a:tabLst>
              <a:defRPr/>
            </a:pPr>
            <a:r>
              <a:rPr lang="he-IL" sz="2200" dirty="0">
                <a:cs typeface="Arial" pitchFamily="34" charset="0"/>
              </a:rPr>
              <a:t>פיצוי בגין ימי אשפוז מהיום הרביעי ועד 10 ימים.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20224" y="431678"/>
            <a:ext cx="2419540" cy="461968"/>
          </a:xfrm>
          <a:prstGeom prst="rect">
            <a:avLst/>
          </a:prstGeom>
          <a:noFill/>
        </p:spPr>
        <p:txBody>
          <a:bodyPr wrap="none" lIns="101901" tIns="50950" rIns="101901" bIns="50950" rtlCol="1">
            <a:spAutoFit/>
          </a:bodyPr>
          <a:lstStyle/>
          <a:p>
            <a:r>
              <a:rPr lang="he-IL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הוצאות רפואיות</a:t>
            </a:r>
          </a:p>
        </p:txBody>
      </p:sp>
    </p:spTree>
    <p:extLst>
      <p:ext uri="{BB962C8B-B14F-4D97-AF65-F5344CB8AC3E}">
        <p14:creationId xmlns:p14="http://schemas.microsoft.com/office/powerpoint/2010/main" val="88979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/>
          </p:cNvSpPr>
          <p:nvPr>
            <p:ph idx="1"/>
          </p:nvPr>
        </p:nvSpPr>
        <p:spPr>
          <a:xfrm>
            <a:off x="228599" y="1030093"/>
            <a:ext cx="9601201" cy="634702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cs typeface="Arial" pitchFamily="34" charset="0"/>
              </a:rPr>
              <a:t>תוכנית ביטוח הבריאות לעובדי </a:t>
            </a:r>
            <a:r>
              <a:rPr lang="en-US" sz="2400" b="1" dirty="0" err="1">
                <a:solidFill>
                  <a:srgbClr val="002060"/>
                </a:solidFill>
              </a:rPr>
              <a:t>Zoominfo</a:t>
            </a:r>
            <a:r>
              <a:rPr lang="he-IL" sz="2400" b="1" dirty="0">
                <a:solidFill>
                  <a:srgbClr val="002060"/>
                </a:solidFill>
              </a:rPr>
              <a:t> </a:t>
            </a:r>
            <a:r>
              <a:rPr lang="he-IL" sz="2200" b="1" dirty="0">
                <a:cs typeface="Arial" pitchFamily="34" charset="0"/>
              </a:rPr>
              <a:t>ובני משפחותיהם הינה מהמובילות בענף, ומקנה מענה ביטוחי למגוון מצבים רפואיים, קשים ונדירים, יחד עם צרכים שכיחים ו"בריאים".</a:t>
            </a:r>
          </a:p>
          <a:p>
            <a:pPr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cs typeface="Arial" pitchFamily="34" charset="0"/>
              </a:rPr>
              <a:t>תנאי ההצטרפות לביטוח מבטיחים כיסוי מיטבי גם למקרים בהם בביטוח אחר המבוטח היה מתקבל בתנאים חריגים או נדחה לחלוטין מהביטוח.</a:t>
            </a:r>
          </a:p>
          <a:p>
            <a:pPr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cs typeface="Arial" pitchFamily="34" charset="0"/>
              </a:rPr>
              <a:t>קיימת אפשרויות בחירה, להתאמת הביטוח לצרכי המבוטח ויכולותיו:</a:t>
            </a:r>
          </a:p>
          <a:p>
            <a:pPr marL="904875" lvl="1" indent="-382588"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dirty="0">
                <a:cs typeface="Arial" pitchFamily="34" charset="0"/>
              </a:rPr>
              <a:t>כיסוי ברובד הבסיס או הצטרפות לרובד המורחב</a:t>
            </a:r>
          </a:p>
          <a:p>
            <a:pPr marL="904875" lvl="1" indent="-382588"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dirty="0">
                <a:cs typeface="Arial" pitchFamily="34" charset="0"/>
              </a:rPr>
              <a:t>בחירת כיסוי לניתוחים בישראל בכיסוי מלא או במסלול משלים לביטוח המשלים.</a:t>
            </a:r>
          </a:p>
          <a:p>
            <a:pPr marL="382588" lvl="3" indent="-382588"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ea typeface="+mn-ea"/>
                <a:cs typeface="Arial" pitchFamily="34" charset="0"/>
              </a:rPr>
              <a:t>עלות הביטוח מסתכמת בתעריף משפחתי נמוך במיוחד:</a:t>
            </a:r>
          </a:p>
          <a:p>
            <a:pPr marL="522287" indent="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he-IL" sz="2200" b="1" dirty="0">
                <a:cs typeface="Arial" pitchFamily="34" charset="0"/>
              </a:rPr>
              <a:t>	</a:t>
            </a:r>
            <a:r>
              <a:rPr lang="he-IL" sz="2200" dirty="0">
                <a:cs typeface="Arial" pitchFamily="34" charset="0"/>
              </a:rPr>
              <a:t>			</a:t>
            </a:r>
            <a:r>
              <a:rPr lang="he-IL" sz="2200" u="sng" dirty="0">
                <a:cs typeface="Arial" pitchFamily="34" charset="0"/>
              </a:rPr>
              <a:t>בסיס</a:t>
            </a:r>
            <a:r>
              <a:rPr lang="he-IL" sz="2200" dirty="0">
                <a:cs typeface="Arial" pitchFamily="34" charset="0"/>
              </a:rPr>
              <a:t>		</a:t>
            </a:r>
            <a:r>
              <a:rPr lang="he-IL" sz="2200" u="sng" dirty="0">
                <a:cs typeface="Arial" pitchFamily="34" charset="0"/>
              </a:rPr>
              <a:t>מורחב</a:t>
            </a:r>
            <a:r>
              <a:rPr lang="he-IL" sz="2200" dirty="0">
                <a:cs typeface="Arial" pitchFamily="34" charset="0"/>
              </a:rPr>
              <a:t>	</a:t>
            </a:r>
            <a:endParaRPr lang="he-IL" sz="2200" u="sng" dirty="0">
              <a:cs typeface="Arial" pitchFamily="34" charset="0"/>
            </a:endParaRPr>
          </a:p>
          <a:p>
            <a:pPr marL="898525" lvl="1" indent="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he-IL" dirty="0">
                <a:cs typeface="Arial" pitchFamily="34" charset="0"/>
              </a:rPr>
              <a:t>עובד – 		  	ללא עלות		97 ₪		</a:t>
            </a:r>
          </a:p>
          <a:p>
            <a:pPr marL="898525" lvl="1" indent="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he-IL" dirty="0">
                <a:cs typeface="Arial" pitchFamily="34" charset="0"/>
              </a:rPr>
              <a:t>זוג – 			24 ₪		218 ₪ (כולל רובד הבסיס)</a:t>
            </a:r>
          </a:p>
          <a:p>
            <a:pPr marL="898525" lvl="1" indent="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he-IL" dirty="0">
                <a:cs typeface="Arial" pitchFamily="34" charset="0"/>
              </a:rPr>
              <a:t>זוג + ילד – 			35 ₪		262 ₪ (כולל רובד הבסיס)</a:t>
            </a:r>
          </a:p>
          <a:p>
            <a:pPr marL="898525" lvl="1" indent="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None/>
            </a:pPr>
            <a:r>
              <a:rPr lang="he-IL" dirty="0">
                <a:cs typeface="Arial" pitchFamily="34" charset="0"/>
              </a:rPr>
              <a:t>זוג + שני ילדים או יותר –	46 ₪		306 ₪ (כולל רובד הבסיס)</a:t>
            </a:r>
          </a:p>
          <a:p>
            <a:pPr marL="898525" lvl="1" indent="0">
              <a:spcBef>
                <a:spcPts val="0"/>
              </a:spcBef>
              <a:spcAft>
                <a:spcPts val="1337"/>
              </a:spcAft>
              <a:buClr>
                <a:srgbClr val="002060"/>
              </a:buClr>
              <a:buNone/>
            </a:pPr>
            <a:endParaRPr lang="he-IL" b="1" dirty="0">
              <a:cs typeface="Arial" pitchFamily="34" charset="0"/>
            </a:endParaRPr>
          </a:p>
        </p:txBody>
      </p:sp>
      <p:sp>
        <p:nvSpPr>
          <p:cNvPr id="9" name="כותרת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3600" dirty="0"/>
              <a:t>יתרונות ביטוח הבריאות של</a:t>
            </a:r>
          </a:p>
        </p:txBody>
      </p:sp>
    </p:spTree>
    <p:extLst>
      <p:ext uri="{BB962C8B-B14F-4D97-AF65-F5344CB8AC3E}">
        <p14:creationId xmlns:p14="http://schemas.microsoft.com/office/powerpoint/2010/main" val="67848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75234" y="377087"/>
            <a:ext cx="9328193" cy="974564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הצורך בביטוח בריאות</a:t>
            </a:r>
          </a:p>
        </p:txBody>
      </p:sp>
      <p:sp>
        <p:nvSpPr>
          <p:cNvPr id="13" name="Freeform 12"/>
          <p:cNvSpPr/>
          <p:nvPr/>
        </p:nvSpPr>
        <p:spPr>
          <a:xfrm>
            <a:off x="375858" y="1524406"/>
            <a:ext cx="9328193" cy="11229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r>
              <a:rPr lang="he-IL" sz="2200" b="1" dirty="0">
                <a:solidFill>
                  <a:srgbClr val="002060"/>
                </a:solidFill>
              </a:rPr>
              <a:t>תהליך הקמת ביטוח הבריאות לעובדי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4" name="Freeform 13"/>
          <p:cNvSpPr/>
          <p:nvPr/>
        </p:nvSpPr>
        <p:spPr>
          <a:xfrm>
            <a:off x="373495" y="2845815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הכיסויים בביטוח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5" name="Freeform 14"/>
          <p:cNvSpPr/>
          <p:nvPr/>
        </p:nvSpPr>
        <p:spPr>
          <a:xfrm>
            <a:off x="373494" y="3968724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השירות 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73493" y="5091633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מבצע הצטרפות</a:t>
            </a:r>
          </a:p>
        </p:txBody>
      </p:sp>
    </p:spTree>
    <p:extLst>
      <p:ext uri="{BB962C8B-B14F-4D97-AF65-F5344CB8AC3E}">
        <p14:creationId xmlns:p14="http://schemas.microsoft.com/office/powerpoint/2010/main" val="52677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1" grpId="0" animBg="1"/>
      <p:bldP spid="1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/>
              <a:t>השרות</a:t>
            </a:r>
            <a:endParaRPr lang="en-US" sz="3600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97495" y="1177230"/>
            <a:ext cx="9664259" cy="6596757"/>
          </a:xfrm>
          <a:prstGeom prst="rect">
            <a:avLst/>
          </a:prstGeom>
        </p:spPr>
        <p:txBody>
          <a:bodyPr vert="horz" lIns="101901" tIns="50950" rIns="101901" bIns="50950" rtlCol="0">
            <a:noAutofit/>
          </a:bodyPr>
          <a:lstStyle/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אחת הסוגיות שקיבלה משמעות מרכזית במסגרת הביטוח היא סוגיית </a:t>
            </a:r>
            <a:r>
              <a:rPr lang="he-IL" sz="2200" b="1" u="sng" dirty="0">
                <a:solidFill>
                  <a:srgbClr val="002060"/>
                </a:solidFill>
              </a:rPr>
              <a:t>השירות</a:t>
            </a:r>
            <a:r>
              <a:rPr lang="he-IL" sz="2200" b="1" dirty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כמלווה להסכם הביטוח תלווה את עובדי </a:t>
            </a:r>
            <a:r>
              <a:rPr lang="en-US" sz="2200" b="1" dirty="0" err="1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משפחתם סוכנות הביטוח "אקורד", מקצועית ומנוסה בתחום הבריאות, אשר תשמש כספק השירות לביטוח הבריאות בתקופת הביטוח.</a:t>
            </a: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"אקורד" תעמוד לשירותכם ותלווה את עובדי החברה ובני המשפחה בכל הנוגע להצטרפות לביטוח עבור בני משפחותיכם , הצטרפות לרובד המורחב, סיוע בקרות מקרה רפואי וטיפול בהמשכיות הפוליסה בעת סיום העסקה.</a:t>
            </a: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וכל נושא הקשור בביטוח הבריאות, לכל שאלה או הבהרה שיידרשו-</a:t>
            </a: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u="sng" dirty="0">
                <a:solidFill>
                  <a:srgbClr val="002060"/>
                </a:solidFill>
              </a:rPr>
              <a:t>פרטי התקשרות:</a:t>
            </a: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צרוף בן זוג/ ילד לרובד הבסיסי/ הרחבת הביטוח יש לפנות לסוכן הביטוח- מוטי בראשי – נייד 050-8360036 </a:t>
            </a:r>
            <a:r>
              <a:rPr lang="en-US" sz="2200" b="1" dirty="0">
                <a:solidFill>
                  <a:srgbClr val="002060"/>
                </a:solidFill>
                <a:hlinkClick r:id="rId3"/>
              </a:rPr>
              <a:t>moti@accord-ins.com</a:t>
            </a:r>
            <a:r>
              <a:rPr lang="en-US" sz="2200" b="1" dirty="0">
                <a:solidFill>
                  <a:srgbClr val="002060"/>
                </a:solidFill>
              </a:rPr>
              <a:t> </a:t>
            </a:r>
            <a:r>
              <a:rPr lang="he-IL" sz="2200" b="1" dirty="0">
                <a:solidFill>
                  <a:srgbClr val="002060"/>
                </a:solidFill>
              </a:rPr>
              <a:t> </a:t>
            </a: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תומר מהלה-נייד  050-8880909  מייל : </a:t>
            </a:r>
            <a:r>
              <a:rPr lang="en-US" sz="2200" b="1" dirty="0">
                <a:solidFill>
                  <a:srgbClr val="002060"/>
                </a:solidFill>
                <a:hlinkClick r:id="rId4"/>
              </a:rPr>
              <a:t>tomer@accord-ins.com</a:t>
            </a:r>
            <a:r>
              <a:rPr lang="en-US" sz="2200" b="1" dirty="0">
                <a:solidFill>
                  <a:srgbClr val="002060"/>
                </a:solidFill>
              </a:rPr>
              <a:t> </a:t>
            </a:r>
            <a:endParaRPr lang="he-IL" sz="2200" b="1" dirty="0">
              <a:solidFill>
                <a:srgbClr val="002060"/>
              </a:solidFill>
            </a:endParaRPr>
          </a:p>
          <a:p>
            <a:pPr marL="342900" indent="-342900">
              <a:spcAft>
                <a:spcPts val="1337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he-IL" sz="2200" b="1" dirty="0">
                <a:solidFill>
                  <a:srgbClr val="002060"/>
                </a:solidFill>
              </a:rPr>
              <a:t>שאלה בגין זכאות/מימוש הפוליסה יש לפנות למנהלת מח' תביעות – גב' שרה ורסנו טל' 03-5571246 נייד לשליחת </a:t>
            </a:r>
            <a:r>
              <a:rPr lang="he-IL" sz="2200" b="1" dirty="0" err="1">
                <a:solidFill>
                  <a:srgbClr val="002060"/>
                </a:solidFill>
              </a:rPr>
              <a:t>וואצאפ</a:t>
            </a:r>
            <a:r>
              <a:rPr lang="he-IL" sz="2200" b="1" dirty="0">
                <a:solidFill>
                  <a:srgbClr val="002060"/>
                </a:solidFill>
              </a:rPr>
              <a:t>- 0505652727 או במייל </a:t>
            </a:r>
            <a:r>
              <a:rPr lang="en-US" sz="2200" b="1" dirty="0">
                <a:solidFill>
                  <a:srgbClr val="002060"/>
                </a:solidFill>
              </a:rPr>
              <a:t>sarav@accord-ins.com</a:t>
            </a:r>
            <a:endParaRPr lang="he-IL" sz="2200" b="1" dirty="0">
              <a:solidFill>
                <a:srgbClr val="002060"/>
              </a:solidFill>
            </a:endParaRPr>
          </a:p>
          <a:p>
            <a:pPr>
              <a:spcAft>
                <a:spcPts val="1337"/>
              </a:spcAft>
              <a:buClr>
                <a:srgbClr val="002060"/>
              </a:buClr>
            </a:pPr>
            <a:endParaRPr lang="en-US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1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75234" y="377087"/>
            <a:ext cx="9328193" cy="974564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הצורך בביטוח בריאות</a:t>
            </a:r>
          </a:p>
        </p:txBody>
      </p:sp>
      <p:sp>
        <p:nvSpPr>
          <p:cNvPr id="13" name="Freeform 12"/>
          <p:cNvSpPr/>
          <p:nvPr/>
        </p:nvSpPr>
        <p:spPr>
          <a:xfrm>
            <a:off x="375858" y="1524406"/>
            <a:ext cx="9328193" cy="11229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r>
              <a:rPr lang="he-IL" sz="2200" b="1" dirty="0">
                <a:solidFill>
                  <a:srgbClr val="002060"/>
                </a:solidFill>
              </a:rPr>
              <a:t>תהליך הקמת 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4" name="Freeform 13"/>
          <p:cNvSpPr/>
          <p:nvPr/>
        </p:nvSpPr>
        <p:spPr>
          <a:xfrm>
            <a:off x="373495" y="2845815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הכיסויים בביטוח הבריאות לעובדי  </a:t>
            </a:r>
            <a:r>
              <a:rPr lang="en-US" sz="2200" b="1" dirty="0">
                <a:solidFill>
                  <a:srgbClr val="002060"/>
                </a:solidFill>
              </a:rPr>
              <a:t>ZoomInfo</a:t>
            </a:r>
            <a:r>
              <a:rPr lang="he-IL" sz="2200" b="1" dirty="0">
                <a:solidFill>
                  <a:srgbClr val="002060"/>
                </a:solidFill>
              </a:rPr>
              <a:t> ובני משפחותיהם</a:t>
            </a:r>
          </a:p>
        </p:txBody>
      </p:sp>
      <p:sp>
        <p:nvSpPr>
          <p:cNvPr id="15" name="Freeform 14"/>
          <p:cNvSpPr/>
          <p:nvPr/>
        </p:nvSpPr>
        <p:spPr>
          <a:xfrm>
            <a:off x="373494" y="3968724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השירות 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73493" y="5091633"/>
            <a:ext cx="9328193" cy="924411"/>
          </a:xfrm>
          <a:custGeom>
            <a:avLst/>
            <a:gdLst>
              <a:gd name="connsiteX0" fmla="*/ 0 w 8478837"/>
              <a:gd name="connsiteY0" fmla="*/ 135918 h 815490"/>
              <a:gd name="connsiteX1" fmla="*/ 135918 w 8478837"/>
              <a:gd name="connsiteY1" fmla="*/ 0 h 815490"/>
              <a:gd name="connsiteX2" fmla="*/ 8342919 w 8478837"/>
              <a:gd name="connsiteY2" fmla="*/ 0 h 815490"/>
              <a:gd name="connsiteX3" fmla="*/ 8478837 w 8478837"/>
              <a:gd name="connsiteY3" fmla="*/ 135918 h 815490"/>
              <a:gd name="connsiteX4" fmla="*/ 8478837 w 8478837"/>
              <a:gd name="connsiteY4" fmla="*/ 679572 h 815490"/>
              <a:gd name="connsiteX5" fmla="*/ 8342919 w 8478837"/>
              <a:gd name="connsiteY5" fmla="*/ 815490 h 815490"/>
              <a:gd name="connsiteX6" fmla="*/ 135918 w 8478837"/>
              <a:gd name="connsiteY6" fmla="*/ 815490 h 815490"/>
              <a:gd name="connsiteX7" fmla="*/ 0 w 8478837"/>
              <a:gd name="connsiteY7" fmla="*/ 679572 h 815490"/>
              <a:gd name="connsiteX8" fmla="*/ 0 w 8478837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78837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8342919" y="0"/>
                </a:lnTo>
                <a:cubicBezTo>
                  <a:pt x="8417984" y="0"/>
                  <a:pt x="8478837" y="60853"/>
                  <a:pt x="8478837" y="135918"/>
                </a:cubicBezTo>
                <a:lnTo>
                  <a:pt x="8478837" y="679572"/>
                </a:lnTo>
                <a:cubicBezTo>
                  <a:pt x="8478837" y="754637"/>
                  <a:pt x="8417984" y="815490"/>
                  <a:pt x="8342919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rgbClr val="00206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 defTabSz="1019012">
              <a:lnSpc>
                <a:spcPts val="3399"/>
              </a:lnSpc>
              <a:defRPr/>
            </a:pPr>
            <a:r>
              <a:rPr lang="he-IL" sz="2200" b="1" dirty="0">
                <a:solidFill>
                  <a:srgbClr val="002060"/>
                </a:solidFill>
              </a:rPr>
              <a:t>מבצע הצטרפות</a:t>
            </a:r>
          </a:p>
        </p:txBody>
      </p:sp>
    </p:spTree>
    <p:extLst>
      <p:ext uri="{BB962C8B-B14F-4D97-AF65-F5344CB8AC3E}">
        <p14:creationId xmlns:p14="http://schemas.microsoft.com/office/powerpoint/2010/main" val="357057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מבצע הצטרפות</a:t>
            </a:r>
          </a:p>
        </p:txBody>
      </p:sp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205615" y="1046337"/>
            <a:ext cx="9664999" cy="4162913"/>
          </a:xfrm>
        </p:spPr>
        <p:txBody>
          <a:bodyPr/>
          <a:lstStyle/>
          <a:p>
            <a:pPr marL="203448" indent="-203448">
              <a:spcBef>
                <a:spcPts val="1337"/>
              </a:spcBef>
              <a:spcAft>
                <a:spcPts val="1337"/>
              </a:spcAft>
              <a:buFont typeface="Wingdings" pitchFamily="2" charset="2"/>
              <a:buChar char="§"/>
              <a:defRPr/>
            </a:pPr>
            <a:r>
              <a:rPr lang="he-IL" b="1" dirty="0"/>
              <a:t>אם יש לך ביטוח קיים ואת/ה לא יודע/ת מה נכון לעשות...</a:t>
            </a:r>
          </a:p>
          <a:p>
            <a:pPr marL="203448" indent="-203448">
              <a:spcBef>
                <a:spcPts val="1337"/>
              </a:spcBef>
              <a:spcAft>
                <a:spcPts val="1337"/>
              </a:spcAft>
              <a:buFont typeface="Wingdings" pitchFamily="2" charset="2"/>
              <a:buChar char="§"/>
              <a:defRPr/>
            </a:pPr>
            <a:r>
              <a:rPr lang="he-IL" b="1" dirty="0"/>
              <a:t>אם לא צירפת את בני המשפחה...</a:t>
            </a:r>
          </a:p>
          <a:p>
            <a:pPr marL="0" indent="0">
              <a:spcBef>
                <a:spcPts val="1337"/>
              </a:spcBef>
              <a:spcAft>
                <a:spcPts val="1337"/>
              </a:spcAft>
              <a:defRPr/>
            </a:pPr>
            <a:r>
              <a:rPr lang="he-IL" sz="2200" dirty="0"/>
              <a:t>ע"פ תנאי ההסכם, החל ממועד תחילת הביטוח – 01.3.2021 ועד 31.5.2021 (או למשך 90 יום מתחילת העבודה לעובד חדש), ניתן להרחיב את הביטוח ולצרף בני משפחה לתכנית החדשה ללא מילוי הצהרת בריאות. </a:t>
            </a:r>
          </a:p>
          <a:p>
            <a:pPr marL="0" indent="0">
              <a:spcBef>
                <a:spcPts val="1337"/>
              </a:spcBef>
              <a:spcAft>
                <a:spcPts val="1337"/>
              </a:spcAft>
              <a:defRPr/>
            </a:pPr>
            <a:r>
              <a:rPr lang="he-IL" sz="2200" dirty="0"/>
              <a:t>הצטרפות לביטוח מאוחר יותר תחייב מילוי הצהרת בריאות ואישור חברת הביטוח.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937" y="5656319"/>
            <a:ext cx="9419713" cy="842699"/>
          </a:xfrm>
          <a:prstGeom prst="rect">
            <a:avLst/>
          </a:prstGeom>
          <a:solidFill>
            <a:srgbClr val="C00000">
              <a:alpha val="35000"/>
            </a:srgb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50950" rIns="200592" bIns="50950" anchor="ctr" anchorCtr="0"/>
          <a:lstStyle/>
          <a:p>
            <a:pPr>
              <a:lnSpc>
                <a:spcPts val="3399"/>
              </a:lnSpc>
              <a:defRPr/>
            </a:pPr>
            <a:r>
              <a:rPr lang="he-IL" sz="2700" b="1" dirty="0">
                <a:solidFill>
                  <a:srgbClr val="002060"/>
                </a:solidFill>
              </a:rPr>
              <a:t>כדי לא לפספס פנו לנציגי "אקורד" לקבלת פרטים מלאים.</a:t>
            </a:r>
          </a:p>
        </p:txBody>
      </p:sp>
    </p:spTree>
    <p:extLst>
      <p:ext uri="{BB962C8B-B14F-4D97-AF65-F5344CB8AC3E}">
        <p14:creationId xmlns:p14="http://schemas.microsoft.com/office/powerpoint/2010/main" val="187339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/>
          <p:cNvSpPr/>
          <p:nvPr/>
        </p:nvSpPr>
        <p:spPr>
          <a:xfrm>
            <a:off x="1485898" y="1012388"/>
            <a:ext cx="7331529" cy="25146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0" b="1" dirty="0">
                <a:ln w="57150">
                  <a:solidFill>
                    <a:srgbClr val="92D400"/>
                  </a:solidFill>
                  <a:prstDash val="solid"/>
                  <a:miter lim="800000"/>
                </a:ln>
                <a:noFill/>
              </a:rPr>
              <a:t>תודה רבה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jkP1SGV7Ee5eorQ8Ey2Y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XQsBqRwEOW.kTheh6BT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McWasDH9kaizGnZFWssy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xnAMGePsUSo_yx5D3K2f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8_Blank">
  <a:themeElements>
    <a:clrScheme name="18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8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8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2003_Screen_Medium_27-94x21-59_18Nov08">
  <a:themeElements>
    <a:clrScheme name="Deloitte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C9DD03"/>
      </a:accent6>
      <a:hlink>
        <a:srgbClr val="00A1DE"/>
      </a:hlink>
      <a:folHlink>
        <a:srgbClr val="72C7E7"/>
      </a:folHlink>
    </a:clrScheme>
    <a:fontScheme name="1_2003_Screen_Medium_27-94x21-59_18Nov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loitte timesaver, Sept 2010">
  <a:themeElements>
    <a:clrScheme name="Deloitte new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A1DE"/>
      </a:accent1>
      <a:accent2>
        <a:srgbClr val="92D400"/>
      </a:accent2>
      <a:accent3>
        <a:srgbClr val="72C7E7"/>
      </a:accent3>
      <a:accent4>
        <a:srgbClr val="3C8A2E"/>
      </a:accent4>
      <a:accent5>
        <a:srgbClr val="002776"/>
      </a:accent5>
      <a:accent6>
        <a:srgbClr val="C9DD03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accent1"/>
          </a:solidFill>
        </a:ln>
      </a:spPr>
      <a:bodyPr lIns="36000" tIns="36000" rIns="36000" bIns="36000" rtlCol="0" anchor="ctr">
        <a:spAutoFit/>
      </a:bodyPr>
      <a:lstStyle>
        <a:defPPr algn="ctr">
          <a:defRPr sz="14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loitte new">
    <a:dk1>
      <a:srgbClr val="000000"/>
    </a:dk1>
    <a:lt1>
      <a:srgbClr val="FFFFFF"/>
    </a:lt1>
    <a:dk2>
      <a:srgbClr val="002776"/>
    </a:dk2>
    <a:lt2>
      <a:srgbClr val="FFFFFF"/>
    </a:lt2>
    <a:accent1>
      <a:srgbClr val="00A1DE"/>
    </a:accent1>
    <a:accent2>
      <a:srgbClr val="92D400"/>
    </a:accent2>
    <a:accent3>
      <a:srgbClr val="72C7E7"/>
    </a:accent3>
    <a:accent4>
      <a:srgbClr val="3C8A2E"/>
    </a:accent4>
    <a:accent5>
      <a:srgbClr val="002776"/>
    </a:accent5>
    <a:accent6>
      <a:srgbClr val="C9DD03"/>
    </a:accent6>
    <a:hlink>
      <a:srgbClr val="00A1DE"/>
    </a:hlink>
    <a:folHlink>
      <a:srgbClr val="72C7E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לינק xmlns="aa66e59f-74aa-44df-85b8-6c05ffaff5ea" xsi:nil="true"/>
    <_x05ea__x05ea__x0020__x05e9__x05d9__x05e8__x05d5__x05ea_ xmlns="954fce20-f627-43b8-9ade-e74795fa22ae" xsi:nil="true"/>
    <מגזר xmlns="aa66e59f-74aa-44df-85b8-6c05ffaff5ea">16</מגזר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31F0BE66F2C43B40A440476760A68381" ma:contentTypeVersion="7" ma:contentTypeDescription="צור מסמך חדש." ma:contentTypeScope="" ma:versionID="79fb577ca675fd71f90966e601a80cc3">
  <xsd:schema xmlns:xsd="http://www.w3.org/2001/XMLSchema" xmlns:p="http://schemas.microsoft.com/office/2006/metadata/properties" xmlns:ns2="aa66e59f-74aa-44df-85b8-6c05ffaff5ea" xmlns:ns3="954fce20-f627-43b8-9ade-e74795fa22ae" targetNamespace="http://schemas.microsoft.com/office/2006/metadata/properties" ma:root="true" ma:fieldsID="237d83634729d5463ffd98cd1804813d" ns2:_="" ns3:_="">
    <xsd:import namespace="aa66e59f-74aa-44df-85b8-6c05ffaff5ea"/>
    <xsd:import namespace="954fce20-f627-43b8-9ade-e74795fa22ae"/>
    <xsd:element name="properties">
      <xsd:complexType>
        <xsd:sequence>
          <xsd:element name="documentManagement">
            <xsd:complexType>
              <xsd:all>
                <xsd:element ref="ns2:מגזר" minOccurs="0"/>
                <xsd:element ref="ns3:_x05ea__x05ea__x0020__x05e9__x05d9__x05e8__x05d5__x05ea_" minOccurs="0"/>
                <xsd:element ref="ns2:לינק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aa66e59f-74aa-44df-85b8-6c05ffaff5ea" elementFormDefault="qualified">
    <xsd:import namespace="http://schemas.microsoft.com/office/2006/documentManagement/types"/>
    <xsd:element name="מגזר" ma:index="8" nillable="true" ma:displayName="חטיבה/מגזר" ma:list="{7d27a446-2258-40d4-9ec9-7cb893a61005}" ma:internalName="_x05de__x05d2__x05d6__x05e8_" ma:readOnly="false" ma:showField="Title" ma:web="aa66e59f-74aa-44df-85b8-6c05ffaff5ea">
      <xsd:simpleType>
        <xsd:restriction base="dms:Lookup"/>
      </xsd:simpleType>
    </xsd:element>
    <xsd:element name="לינק" ma:index="10" nillable="true" ma:displayName="לינק" ma:internalName="_x05dc__x05d9__x05e0__x05e7_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954fce20-f627-43b8-9ade-e74795fa22ae" elementFormDefault="qualified">
    <xsd:import namespace="http://schemas.microsoft.com/office/2006/documentManagement/types"/>
    <xsd:element name="_x05ea__x05ea__x0020__x05e9__x05d9__x05e8__x05d5__x05ea_" ma:index="9" nillable="true" ma:displayName="תת שירות" ma:internalName="_x05ea__x05ea__x0020__x05e9__x05d9__x05e8__x05d5__x05ea_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 ma:readOnly="true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1DB270-BCF1-4F17-A2D3-FFD8C2B0550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954fce20-f627-43b8-9ade-e74795fa22ae"/>
    <ds:schemaRef ds:uri="http://www.w3.org/XML/1998/namespace"/>
    <ds:schemaRef ds:uri="aa66e59f-74aa-44df-85b8-6c05ffaff5ea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837B0F6-0202-4313-BE71-0778A1AEEC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66e59f-74aa-44df-85b8-6c05ffaff5ea"/>
    <ds:schemaRef ds:uri="954fce20-f627-43b8-9ade-e74795fa22a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57BF752E-292C-4451-AA56-C74C18ABB6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2003_Screen_Medium_27-94x21-59_18Nov08</Template>
  <TotalTime>4287</TotalTime>
  <Words>1948</Words>
  <Application>Microsoft Office PowerPoint</Application>
  <PresentationFormat>מותאם אישית</PresentationFormat>
  <Paragraphs>260</Paragraphs>
  <Slides>25</Slides>
  <Notes>10</Notes>
  <HiddenSlides>0</HiddenSlides>
  <MMClips>0</MMClips>
  <ScaleCrop>false</ScaleCrop>
  <HeadingPairs>
    <vt:vector size="8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3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37" baseType="lpstr">
      <vt:lpstr>Arial</vt:lpstr>
      <vt:lpstr>Browallia New</vt:lpstr>
      <vt:lpstr>Calibri</vt:lpstr>
      <vt:lpstr>mfw_protocolharel</vt:lpstr>
      <vt:lpstr>mfw_protocolharelmedium</vt:lpstr>
      <vt:lpstr>Times New Roman</vt:lpstr>
      <vt:lpstr>Wingdings</vt:lpstr>
      <vt:lpstr>Wingdings 2</vt:lpstr>
      <vt:lpstr>18_Blank</vt:lpstr>
      <vt:lpstr>1_2003_Screen_Medium_27-94x21-59_18Nov08</vt:lpstr>
      <vt:lpstr>Deloitte timesaver, Sept 2010</vt:lpstr>
      <vt:lpstr>think-cell Slide</vt:lpstr>
      <vt:lpstr>מצגת של PowerPoint</vt:lpstr>
      <vt:lpstr>מצגת של PowerPoint</vt:lpstr>
      <vt:lpstr>הצורך בביטוח בריאות בישראל</vt:lpstr>
      <vt:lpstr>מצגת של PowerPoint</vt:lpstr>
      <vt:lpstr>מצגת של PowerPoint</vt:lpstr>
      <vt:lpstr>מצגת של PowerPoint</vt:lpstr>
      <vt:lpstr>תהליך הקמת ביטוח הבריאות</vt:lpstr>
      <vt:lpstr>מצגת של PowerPoint</vt:lpstr>
      <vt:lpstr>מבנה הביטוח</vt:lpstr>
      <vt:lpstr>מצגת של PowerPoint</vt:lpstr>
      <vt:lpstr>מבנה הביטוח</vt:lpstr>
      <vt:lpstr>מצגת של PowerPoint</vt:lpstr>
      <vt:lpstr>מצגת של PowerPoint</vt:lpstr>
      <vt:lpstr>מצגת של PowerPoint</vt:lpstr>
      <vt:lpstr>מצגת של PowerPoint</vt:lpstr>
      <vt:lpstr>מבנה הביטוח</vt:lpstr>
      <vt:lpstr>מצגת של PowerPoint</vt:lpstr>
      <vt:lpstr>מצגת של PowerPoint</vt:lpstr>
      <vt:lpstr>מצגת של PowerPoint</vt:lpstr>
      <vt:lpstr>יתרונות ביטוח הבריאות של</vt:lpstr>
      <vt:lpstr>מצגת של PowerPoint</vt:lpstr>
      <vt:lpstr>השרות</vt:lpstr>
      <vt:lpstr>מצגת של PowerPoint</vt:lpstr>
      <vt:lpstr>מבצע הצטרפות</vt:lpstr>
      <vt:lpstr>מצגת של PowerPoint</vt:lpstr>
    </vt:vector>
  </TitlesOfParts>
  <Company>Deloitte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28pt, Line spacing 28pt Title 2 – Times new roman</dc:title>
  <dc:creator>yben-ishay</dc:creator>
  <cp:lastModifiedBy>אסתי קייקוב</cp:lastModifiedBy>
  <cp:revision>290</cp:revision>
  <dcterms:created xsi:type="dcterms:W3CDTF">2008-12-28T13:08:28Z</dcterms:created>
  <dcterms:modified xsi:type="dcterms:W3CDTF">2021-02-18T14:08:28Z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מסמך</vt:lpwstr>
  </property>
</Properties>
</file>